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notesSlides/notesSlide17.xml" ContentType="application/vnd.openxmlformats-officedocument.presentationml.notesSlide+xml"/>
  <Override PartName="/ppt/charts/chart2.xml" ContentType="application/vnd.openxmlformats-officedocument.drawingml.chart+xml"/>
  <Override PartName="/ppt/notesSlides/notesSlide18.xml" ContentType="application/vnd.openxmlformats-officedocument.presentationml.notesSlide+xml"/>
  <Override PartName="/ppt/charts/chart3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4.xml" ContentType="application/vnd.openxmlformats-officedocument.drawingml.chart+xml"/>
  <Override PartName="/ppt/notesSlides/notesSlide21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0"/>
  </p:notesMasterIdLst>
  <p:sldIdLst>
    <p:sldId id="256" r:id="rId2"/>
    <p:sldId id="257" r:id="rId3"/>
    <p:sldId id="317" r:id="rId4"/>
    <p:sldId id="277" r:id="rId5"/>
    <p:sldId id="303" r:id="rId6"/>
    <p:sldId id="319" r:id="rId7"/>
    <p:sldId id="320" r:id="rId8"/>
    <p:sldId id="321" r:id="rId9"/>
    <p:sldId id="322" r:id="rId10"/>
    <p:sldId id="263" r:id="rId11"/>
    <p:sldId id="324" r:id="rId12"/>
    <p:sldId id="325" r:id="rId13"/>
    <p:sldId id="302" r:id="rId14"/>
    <p:sldId id="327" r:id="rId15"/>
    <p:sldId id="259" r:id="rId16"/>
    <p:sldId id="329" r:id="rId17"/>
    <p:sldId id="330" r:id="rId18"/>
    <p:sldId id="331" r:id="rId19"/>
    <p:sldId id="264" r:id="rId20"/>
    <p:sldId id="278" r:id="rId21"/>
    <p:sldId id="266" r:id="rId22"/>
    <p:sldId id="282" r:id="rId23"/>
    <p:sldId id="293" r:id="rId24"/>
    <p:sldId id="333" r:id="rId25"/>
    <p:sldId id="294" r:id="rId26"/>
    <p:sldId id="335" r:id="rId27"/>
    <p:sldId id="336" r:id="rId28"/>
    <p:sldId id="261" r:id="rId29"/>
    <p:sldId id="338" r:id="rId30"/>
    <p:sldId id="295" r:id="rId31"/>
    <p:sldId id="340" r:id="rId32"/>
    <p:sldId id="341" r:id="rId33"/>
    <p:sldId id="296" r:id="rId34"/>
    <p:sldId id="343" r:id="rId35"/>
    <p:sldId id="344" r:id="rId36"/>
    <p:sldId id="269" r:id="rId37"/>
    <p:sldId id="305" r:id="rId38"/>
    <p:sldId id="346" r:id="rId39"/>
    <p:sldId id="347" r:id="rId40"/>
    <p:sldId id="348" r:id="rId41"/>
    <p:sldId id="349" r:id="rId42"/>
    <p:sldId id="350" r:id="rId43"/>
    <p:sldId id="351" r:id="rId44"/>
    <p:sldId id="352" r:id="rId45"/>
    <p:sldId id="315" r:id="rId46"/>
    <p:sldId id="354" r:id="rId47"/>
    <p:sldId id="355" r:id="rId48"/>
    <p:sldId id="356" r:id="rId49"/>
    <p:sldId id="357" r:id="rId50"/>
    <p:sldId id="358" r:id="rId51"/>
    <p:sldId id="307" r:id="rId52"/>
    <p:sldId id="280" r:id="rId53"/>
    <p:sldId id="274" r:id="rId54"/>
    <p:sldId id="360" r:id="rId55"/>
    <p:sldId id="288" r:id="rId56"/>
    <p:sldId id="362" r:id="rId57"/>
    <p:sldId id="292" r:id="rId58"/>
    <p:sldId id="276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4" autoAdjust="0"/>
    <p:restoredTop sz="92822" autoAdjust="0"/>
  </p:normalViewPr>
  <p:slideViewPr>
    <p:cSldViewPr>
      <p:cViewPr varScale="1">
        <p:scale>
          <a:sx n="113" d="100"/>
          <a:sy n="113" d="100"/>
        </p:scale>
        <p:origin x="-15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research\analytics\Presto-plo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research\analytics\Presto-plo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research\analytics\Presto-plo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Sparsity!$A$2</c:f>
              <c:strCache>
                <c:ptCount val="1"/>
                <c:pt idx="0">
                  <c:v>LiveJournal</c:v>
                </c:pt>
              </c:strCache>
            </c:strRef>
          </c:tx>
          <c:marker>
            <c:symbol val="none"/>
          </c:marker>
          <c:val>
            <c:numRef>
              <c:f>Sparsity!$A$3:$A$102</c:f>
              <c:numCache>
                <c:formatCode>General</c:formatCode>
                <c:ptCount val="100"/>
                <c:pt idx="0">
                  <c:v>1</c:v>
                </c:pt>
                <c:pt idx="1">
                  <c:v>1.0886047554957399</c:v>
                </c:pt>
                <c:pt idx="2">
                  <c:v>1.2355316285329669</c:v>
                </c:pt>
                <c:pt idx="3">
                  <c:v>1.34410049349484</c:v>
                </c:pt>
                <c:pt idx="4">
                  <c:v>1.4925975773889599</c:v>
                </c:pt>
                <c:pt idx="5">
                  <c:v>1.6305518169582824</c:v>
                </c:pt>
                <c:pt idx="6">
                  <c:v>1.8268281740690899</c:v>
                </c:pt>
                <c:pt idx="7">
                  <c:v>1.9479587258860502</c:v>
                </c:pt>
                <c:pt idx="8">
                  <c:v>1.9634365186182101</c:v>
                </c:pt>
                <c:pt idx="9">
                  <c:v>2.0060565275908457</c:v>
                </c:pt>
                <c:pt idx="10">
                  <c:v>2.0446388515029255</c:v>
                </c:pt>
                <c:pt idx="11">
                  <c:v>2.2335127860026978</c:v>
                </c:pt>
                <c:pt idx="12">
                  <c:v>2.4508748317631177</c:v>
                </c:pt>
                <c:pt idx="13">
                  <c:v>2.65971287572903</c:v>
                </c:pt>
                <c:pt idx="14">
                  <c:v>5.6345895020188355</c:v>
                </c:pt>
                <c:pt idx="15">
                  <c:v>5.87550471063257</c:v>
                </c:pt>
                <c:pt idx="16">
                  <c:v>11.075370121130575</c:v>
                </c:pt>
                <c:pt idx="17">
                  <c:v>11.158142664872098</c:v>
                </c:pt>
                <c:pt idx="18">
                  <c:v>13.301704800358921</c:v>
                </c:pt>
                <c:pt idx="19">
                  <c:v>13.468147151188917</c:v>
                </c:pt>
                <c:pt idx="20">
                  <c:v>13.638851502916081</c:v>
                </c:pt>
                <c:pt idx="21">
                  <c:v>13.897487662629025</c:v>
                </c:pt>
                <c:pt idx="22">
                  <c:v>14.739793629430181</c:v>
                </c:pt>
                <c:pt idx="23">
                  <c:v>14.844773441004875</c:v>
                </c:pt>
                <c:pt idx="24">
                  <c:v>15.950426200089735</c:v>
                </c:pt>
                <c:pt idx="25">
                  <c:v>16.0872588604756</c:v>
                </c:pt>
                <c:pt idx="26">
                  <c:v>16.140197397936287</c:v>
                </c:pt>
                <c:pt idx="27">
                  <c:v>16.290713324360659</c:v>
                </c:pt>
                <c:pt idx="28">
                  <c:v>16.915657245401487</c:v>
                </c:pt>
                <c:pt idx="29">
                  <c:v>16.986316733961285</c:v>
                </c:pt>
                <c:pt idx="30">
                  <c:v>17.171377299237299</c:v>
                </c:pt>
                <c:pt idx="31">
                  <c:v>17.438313144907958</c:v>
                </c:pt>
                <c:pt idx="32">
                  <c:v>18.076267384477287</c:v>
                </c:pt>
                <c:pt idx="33">
                  <c:v>18.377299237326159</c:v>
                </c:pt>
                <c:pt idx="34">
                  <c:v>18.888290713324356</c:v>
                </c:pt>
                <c:pt idx="35">
                  <c:v>19.268954688200999</c:v>
                </c:pt>
                <c:pt idx="36">
                  <c:v>19.781516375056089</c:v>
                </c:pt>
                <c:pt idx="37">
                  <c:v>20.053611484970787</c:v>
                </c:pt>
                <c:pt idx="38">
                  <c:v>21.730596680125551</c:v>
                </c:pt>
                <c:pt idx="39">
                  <c:v>22.345446388514951</c:v>
                </c:pt>
                <c:pt idx="40">
                  <c:v>23.180125616868601</c:v>
                </c:pt>
                <c:pt idx="41">
                  <c:v>23.396141767608835</c:v>
                </c:pt>
                <c:pt idx="42">
                  <c:v>23.881561238223359</c:v>
                </c:pt>
                <c:pt idx="43">
                  <c:v>24.302153432032288</c:v>
                </c:pt>
                <c:pt idx="44">
                  <c:v>25.6031852848811</c:v>
                </c:pt>
                <c:pt idx="45">
                  <c:v>25.697622252130959</c:v>
                </c:pt>
                <c:pt idx="46">
                  <c:v>30.1550022431584</c:v>
                </c:pt>
                <c:pt idx="47">
                  <c:v>30.443472409152086</c:v>
                </c:pt>
                <c:pt idx="48">
                  <c:v>31.960969044414501</c:v>
                </c:pt>
                <c:pt idx="49">
                  <c:v>32.192014356213498</c:v>
                </c:pt>
                <c:pt idx="50">
                  <c:v>32.363840287124297</c:v>
                </c:pt>
                <c:pt idx="51">
                  <c:v>32.984073575594273</c:v>
                </c:pt>
                <c:pt idx="52">
                  <c:v>33.852624495289227</c:v>
                </c:pt>
                <c:pt idx="53">
                  <c:v>34.072229699416795</c:v>
                </c:pt>
                <c:pt idx="54">
                  <c:v>36.531852848811113</c:v>
                </c:pt>
                <c:pt idx="55">
                  <c:v>37.414087034544472</c:v>
                </c:pt>
                <c:pt idx="56">
                  <c:v>37.786002691790003</c:v>
                </c:pt>
                <c:pt idx="57">
                  <c:v>38.179676985195201</c:v>
                </c:pt>
                <c:pt idx="58">
                  <c:v>46.0522655899507</c:v>
                </c:pt>
                <c:pt idx="59">
                  <c:v>46.395693135935403</c:v>
                </c:pt>
                <c:pt idx="60">
                  <c:v>48.383580080753589</c:v>
                </c:pt>
                <c:pt idx="61">
                  <c:v>48.713100044863211</c:v>
                </c:pt>
                <c:pt idx="62">
                  <c:v>51.982503364737596</c:v>
                </c:pt>
                <c:pt idx="63">
                  <c:v>52.2940780619112</c:v>
                </c:pt>
                <c:pt idx="64">
                  <c:v>53.836473755046974</c:v>
                </c:pt>
                <c:pt idx="65">
                  <c:v>55.294751009421311</c:v>
                </c:pt>
                <c:pt idx="66">
                  <c:v>57.617092866756394</c:v>
                </c:pt>
                <c:pt idx="67">
                  <c:v>58.173396141767597</c:v>
                </c:pt>
                <c:pt idx="68">
                  <c:v>58.3389412292508</c:v>
                </c:pt>
                <c:pt idx="69">
                  <c:v>66.741812471960642</c:v>
                </c:pt>
                <c:pt idx="70">
                  <c:v>66.89412292507869</c:v>
                </c:pt>
                <c:pt idx="71">
                  <c:v>68.549125168236927</c:v>
                </c:pt>
                <c:pt idx="72">
                  <c:v>69.448183041722842</c:v>
                </c:pt>
                <c:pt idx="73">
                  <c:v>69.810004486316842</c:v>
                </c:pt>
                <c:pt idx="74">
                  <c:v>74.837819650067459</c:v>
                </c:pt>
                <c:pt idx="75">
                  <c:v>91.212427097353</c:v>
                </c:pt>
                <c:pt idx="76">
                  <c:v>91.822790489008483</c:v>
                </c:pt>
                <c:pt idx="77">
                  <c:v>92.001794526693558</c:v>
                </c:pt>
                <c:pt idx="78">
                  <c:v>93.072229699416795</c:v>
                </c:pt>
                <c:pt idx="79">
                  <c:v>95.03678779721848</c:v>
                </c:pt>
                <c:pt idx="80">
                  <c:v>104.9755495738</c:v>
                </c:pt>
                <c:pt idx="81">
                  <c:v>105.31247196051986</c:v>
                </c:pt>
                <c:pt idx="82">
                  <c:v>108.22812920592214</c:v>
                </c:pt>
                <c:pt idx="83">
                  <c:v>109.07761327949802</c:v>
                </c:pt>
                <c:pt idx="84">
                  <c:v>109.89143113503798</c:v>
                </c:pt>
                <c:pt idx="85">
                  <c:v>132.259982054733</c:v>
                </c:pt>
                <c:pt idx="86">
                  <c:v>133.12449528936671</c:v>
                </c:pt>
                <c:pt idx="87">
                  <c:v>133.65432929564798</c:v>
                </c:pt>
                <c:pt idx="88">
                  <c:v>175.66532077164598</c:v>
                </c:pt>
                <c:pt idx="89">
                  <c:v>176.59869896814698</c:v>
                </c:pt>
                <c:pt idx="90">
                  <c:v>248.89614176760938</c:v>
                </c:pt>
                <c:pt idx="91">
                  <c:v>249.21152983400592</c:v>
                </c:pt>
                <c:pt idx="92">
                  <c:v>301.48968147151197</c:v>
                </c:pt>
                <c:pt idx="93">
                  <c:v>322.41991924629758</c:v>
                </c:pt>
                <c:pt idx="94">
                  <c:v>331.11081202332963</c:v>
                </c:pt>
                <c:pt idx="95">
                  <c:v>331.52131000448526</c:v>
                </c:pt>
                <c:pt idx="96">
                  <c:v>655.23844773440999</c:v>
                </c:pt>
                <c:pt idx="97">
                  <c:v>660.35688649618703</c:v>
                </c:pt>
                <c:pt idx="98">
                  <c:v>660.53230148048362</c:v>
                </c:pt>
                <c:pt idx="99">
                  <c:v>1603.5630327501099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Sparsity!$B$2</c:f>
              <c:strCache>
                <c:ptCount val="1"/>
                <c:pt idx="0">
                  <c:v>Netflix</c:v>
                </c:pt>
              </c:strCache>
            </c:strRef>
          </c:tx>
          <c:marker>
            <c:symbol val="none"/>
          </c:marker>
          <c:val>
            <c:numRef>
              <c:f>Sparsity!$B$3:$B$102</c:f>
              <c:numCache>
                <c:formatCode>General</c:formatCode>
                <c:ptCount val="100"/>
                <c:pt idx="0">
                  <c:v>1</c:v>
                </c:pt>
                <c:pt idx="1">
                  <c:v>6.4503745318351955</c:v>
                </c:pt>
                <c:pt idx="2">
                  <c:v>7.6117637044603459</c:v>
                </c:pt>
                <c:pt idx="3">
                  <c:v>8.4091760299625502</c:v>
                </c:pt>
                <c:pt idx="4">
                  <c:v>8.8959822948587259</c:v>
                </c:pt>
                <c:pt idx="5">
                  <c:v>8.9641641130405194</c:v>
                </c:pt>
                <c:pt idx="6">
                  <c:v>10.289581205311499</c:v>
                </c:pt>
                <c:pt idx="7">
                  <c:v>10.432754511406237</c:v>
                </c:pt>
                <c:pt idx="8">
                  <c:v>11.177221654749699</c:v>
                </c:pt>
                <c:pt idx="9">
                  <c:v>11.205737146748406</c:v>
                </c:pt>
                <c:pt idx="10">
                  <c:v>12.658495062989402</c:v>
                </c:pt>
                <c:pt idx="11">
                  <c:v>13.064181137214799</c:v>
                </c:pt>
                <c:pt idx="12">
                  <c:v>13.481018045624801</c:v>
                </c:pt>
                <c:pt idx="13">
                  <c:v>13.782431052094006</c:v>
                </c:pt>
                <c:pt idx="14">
                  <c:v>16.86397684712286</c:v>
                </c:pt>
                <c:pt idx="15">
                  <c:v>17.290091930541351</c:v>
                </c:pt>
                <c:pt idx="16">
                  <c:v>17.673646578140929</c:v>
                </c:pt>
                <c:pt idx="17">
                  <c:v>17.882022471910059</c:v>
                </c:pt>
                <c:pt idx="18">
                  <c:v>17.943649982975696</c:v>
                </c:pt>
                <c:pt idx="19">
                  <c:v>18.3655090228124</c:v>
                </c:pt>
                <c:pt idx="20">
                  <c:v>19.6610486891386</c:v>
                </c:pt>
                <c:pt idx="21">
                  <c:v>19.790858018386135</c:v>
                </c:pt>
                <c:pt idx="22">
                  <c:v>21.386789240721704</c:v>
                </c:pt>
                <c:pt idx="23">
                  <c:v>21.732805583929164</c:v>
                </c:pt>
                <c:pt idx="24">
                  <c:v>23.797582567245499</c:v>
                </c:pt>
                <c:pt idx="25">
                  <c:v>24.746850527749405</c:v>
                </c:pt>
                <c:pt idx="26">
                  <c:v>25.616870956758667</c:v>
                </c:pt>
                <c:pt idx="27">
                  <c:v>25.883895131086131</c:v>
                </c:pt>
                <c:pt idx="28">
                  <c:v>25.9870616275111</c:v>
                </c:pt>
                <c:pt idx="29">
                  <c:v>27.574310520939687</c:v>
                </c:pt>
                <c:pt idx="30">
                  <c:v>28.084354783793</c:v>
                </c:pt>
                <c:pt idx="31">
                  <c:v>28.321927136533887</c:v>
                </c:pt>
                <c:pt idx="32">
                  <c:v>29.077800476676931</c:v>
                </c:pt>
                <c:pt idx="33">
                  <c:v>31.497020769492735</c:v>
                </c:pt>
                <c:pt idx="34">
                  <c:v>33.474208375893795</c:v>
                </c:pt>
                <c:pt idx="35">
                  <c:v>34.818947906026594</c:v>
                </c:pt>
                <c:pt idx="36">
                  <c:v>36.069543752128013</c:v>
                </c:pt>
                <c:pt idx="37">
                  <c:v>36.605294518215899</c:v>
                </c:pt>
                <c:pt idx="38">
                  <c:v>36.71424923391212</c:v>
                </c:pt>
                <c:pt idx="39">
                  <c:v>40.1314266258087</c:v>
                </c:pt>
                <c:pt idx="40">
                  <c:v>43.180881852230073</c:v>
                </c:pt>
                <c:pt idx="41">
                  <c:v>44.040943139257628</c:v>
                </c:pt>
                <c:pt idx="42">
                  <c:v>44.586227442968998</c:v>
                </c:pt>
                <c:pt idx="43">
                  <c:v>48.598144364998312</c:v>
                </c:pt>
                <c:pt idx="44">
                  <c:v>49.748638066053871</c:v>
                </c:pt>
                <c:pt idx="45">
                  <c:v>53.057882192713549</c:v>
                </c:pt>
                <c:pt idx="46">
                  <c:v>54.149387129724197</c:v>
                </c:pt>
                <c:pt idx="47">
                  <c:v>54.807116104868911</c:v>
                </c:pt>
                <c:pt idx="48">
                  <c:v>57.859039836567902</c:v>
                </c:pt>
                <c:pt idx="49">
                  <c:v>61.854187946884544</c:v>
                </c:pt>
                <c:pt idx="50">
                  <c:v>68.874361593462439</c:v>
                </c:pt>
                <c:pt idx="51">
                  <c:v>71.1666666666667</c:v>
                </c:pt>
                <c:pt idx="52">
                  <c:v>73.147514470548387</c:v>
                </c:pt>
                <c:pt idx="53">
                  <c:v>75.770003404834881</c:v>
                </c:pt>
                <c:pt idx="54">
                  <c:v>77.51949267960498</c:v>
                </c:pt>
                <c:pt idx="55">
                  <c:v>81.600527749404179</c:v>
                </c:pt>
                <c:pt idx="56">
                  <c:v>82.543581886278503</c:v>
                </c:pt>
                <c:pt idx="57">
                  <c:v>84.386959482465102</c:v>
                </c:pt>
                <c:pt idx="58">
                  <c:v>91.202162070139579</c:v>
                </c:pt>
                <c:pt idx="59">
                  <c:v>95.354102826012948</c:v>
                </c:pt>
                <c:pt idx="60">
                  <c:v>105.31452162070114</c:v>
                </c:pt>
                <c:pt idx="61">
                  <c:v>106.57030983997301</c:v>
                </c:pt>
                <c:pt idx="62">
                  <c:v>108.89759959142</c:v>
                </c:pt>
                <c:pt idx="63">
                  <c:v>112.02400408580222</c:v>
                </c:pt>
                <c:pt idx="64">
                  <c:v>112.74063670412002</c:v>
                </c:pt>
                <c:pt idx="65">
                  <c:v>113.49421178072917</c:v>
                </c:pt>
                <c:pt idx="66">
                  <c:v>115.23604017705084</c:v>
                </c:pt>
                <c:pt idx="67">
                  <c:v>117.22191011236001</c:v>
                </c:pt>
                <c:pt idx="68">
                  <c:v>118.980166836908</c:v>
                </c:pt>
                <c:pt idx="69">
                  <c:v>120.62878787878765</c:v>
                </c:pt>
                <c:pt idx="70">
                  <c:v>121.32856656452201</c:v>
                </c:pt>
                <c:pt idx="71">
                  <c:v>124.58758937691502</c:v>
                </c:pt>
                <c:pt idx="72">
                  <c:v>124.66734763364001</c:v>
                </c:pt>
                <c:pt idx="73">
                  <c:v>126.96552604698698</c:v>
                </c:pt>
                <c:pt idx="74">
                  <c:v>130.37351038474571</c:v>
                </c:pt>
                <c:pt idx="75">
                  <c:v>130.94748042220004</c:v>
                </c:pt>
                <c:pt idx="76">
                  <c:v>133.76098059244092</c:v>
                </c:pt>
                <c:pt idx="77">
                  <c:v>136.371722846442</c:v>
                </c:pt>
                <c:pt idx="78">
                  <c:v>138.90781409601598</c:v>
                </c:pt>
                <c:pt idx="79">
                  <c:v>144.93122233571728</c:v>
                </c:pt>
                <c:pt idx="80">
                  <c:v>152.43726591760341</c:v>
                </c:pt>
                <c:pt idx="81">
                  <c:v>155.14938712972398</c:v>
                </c:pt>
                <c:pt idx="82">
                  <c:v>158.90125978890001</c:v>
                </c:pt>
                <c:pt idx="83">
                  <c:v>164.91266598570002</c:v>
                </c:pt>
                <c:pt idx="84">
                  <c:v>169.89317330609501</c:v>
                </c:pt>
                <c:pt idx="85">
                  <c:v>174.26378958120495</c:v>
                </c:pt>
                <c:pt idx="86">
                  <c:v>178.96178072863501</c:v>
                </c:pt>
                <c:pt idx="87">
                  <c:v>182.400153217569</c:v>
                </c:pt>
                <c:pt idx="88">
                  <c:v>185.51157643854268</c:v>
                </c:pt>
                <c:pt idx="89">
                  <c:v>197.93462717058199</c:v>
                </c:pt>
                <c:pt idx="90">
                  <c:v>203.37274429690171</c:v>
                </c:pt>
                <c:pt idx="91">
                  <c:v>211.561372148451</c:v>
                </c:pt>
                <c:pt idx="92">
                  <c:v>218.01302349336058</c:v>
                </c:pt>
                <c:pt idx="93">
                  <c:v>220.76702417432767</c:v>
                </c:pt>
                <c:pt idx="94">
                  <c:v>221.59499489274771</c:v>
                </c:pt>
                <c:pt idx="95">
                  <c:v>227.44450119169161</c:v>
                </c:pt>
                <c:pt idx="96">
                  <c:v>233.36925434116398</c:v>
                </c:pt>
                <c:pt idx="97">
                  <c:v>233.42092271024899</c:v>
                </c:pt>
                <c:pt idx="98">
                  <c:v>241.69492679604971</c:v>
                </c:pt>
                <c:pt idx="99">
                  <c:v>251.840738849166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Sparsity!$C$2</c:f>
              <c:strCache>
                <c:ptCount val="1"/>
                <c:pt idx="0">
                  <c:v>ClueWeb-1B</c:v>
                </c:pt>
              </c:strCache>
            </c:strRef>
          </c:tx>
          <c:marker>
            <c:symbol val="none"/>
          </c:marker>
          <c:val>
            <c:numRef>
              <c:f>Sparsity!$C$3:$C$102</c:f>
              <c:numCache>
                <c:formatCode>General</c:formatCode>
                <c:ptCount val="100"/>
                <c:pt idx="0">
                  <c:v>1</c:v>
                </c:pt>
                <c:pt idx="1">
                  <c:v>1.0010129249220039</c:v>
                </c:pt>
                <c:pt idx="2">
                  <c:v>1.0013382185255277</c:v>
                </c:pt>
                <c:pt idx="3">
                  <c:v>1.0019737565623075</c:v>
                </c:pt>
                <c:pt idx="4">
                  <c:v>1.0545821829400301</c:v>
                </c:pt>
                <c:pt idx="5">
                  <c:v>1.0571579063131324</c:v>
                </c:pt>
                <c:pt idx="6">
                  <c:v>1.1633784229627224</c:v>
                </c:pt>
                <c:pt idx="7">
                  <c:v>1.1635474367211327</c:v>
                </c:pt>
                <c:pt idx="8">
                  <c:v>1.1979556281002701</c:v>
                </c:pt>
                <c:pt idx="9">
                  <c:v>1.1984013150659598</c:v>
                </c:pt>
                <c:pt idx="10">
                  <c:v>1.275821192704625</c:v>
                </c:pt>
                <c:pt idx="11">
                  <c:v>1.2764532578559598</c:v>
                </c:pt>
                <c:pt idx="12">
                  <c:v>1.34047937395452</c:v>
                </c:pt>
                <c:pt idx="13">
                  <c:v>1.3422574913033227</c:v>
                </c:pt>
                <c:pt idx="14">
                  <c:v>1.3765811758032525</c:v>
                </c:pt>
                <c:pt idx="15">
                  <c:v>1.37754200744355</c:v>
                </c:pt>
                <c:pt idx="16">
                  <c:v>1.386210329518953</c:v>
                </c:pt>
                <c:pt idx="17">
                  <c:v>1.3878599501062101</c:v>
                </c:pt>
                <c:pt idx="18">
                  <c:v>1.4992261253595898</c:v>
                </c:pt>
                <c:pt idx="19">
                  <c:v>1.4994009272604099</c:v>
                </c:pt>
                <c:pt idx="20">
                  <c:v>1.5272453651449598</c:v>
                </c:pt>
                <c:pt idx="21">
                  <c:v>1.5300155701030922</c:v>
                </c:pt>
                <c:pt idx="22">
                  <c:v>1.5963499973953399</c:v>
                </c:pt>
                <c:pt idx="23">
                  <c:v>1.5971128745651701</c:v>
                </c:pt>
                <c:pt idx="24">
                  <c:v>1.712955599159562</c:v>
                </c:pt>
                <c:pt idx="25">
                  <c:v>1.7130979874628798</c:v>
                </c:pt>
                <c:pt idx="26">
                  <c:v>1.8520400307929201</c:v>
                </c:pt>
                <c:pt idx="27">
                  <c:v>1.85443863700822</c:v>
                </c:pt>
                <c:pt idx="28">
                  <c:v>1.9243686583664674</c:v>
                </c:pt>
                <c:pt idx="29">
                  <c:v>1.9254174697714304</c:v>
                </c:pt>
                <c:pt idx="30">
                  <c:v>1.9279225778070974</c:v>
                </c:pt>
                <c:pt idx="31">
                  <c:v>1.92864725323702</c:v>
                </c:pt>
                <c:pt idx="32">
                  <c:v>1.9495239252866601</c:v>
                </c:pt>
                <c:pt idx="33">
                  <c:v>1.95030995502613</c:v>
                </c:pt>
                <c:pt idx="34">
                  <c:v>2.0446254203638343</c:v>
                </c:pt>
                <c:pt idx="35">
                  <c:v>2.04631208506254</c:v>
                </c:pt>
                <c:pt idx="36">
                  <c:v>2.0551343717260844</c:v>
                </c:pt>
                <c:pt idx="37">
                  <c:v>2.0566994854341343</c:v>
                </c:pt>
                <c:pt idx="38">
                  <c:v>2.0964906492559301</c:v>
                </c:pt>
                <c:pt idx="39">
                  <c:v>2.0965080136831613</c:v>
                </c:pt>
                <c:pt idx="40">
                  <c:v>2.1078736101222999</c:v>
                </c:pt>
                <c:pt idx="41">
                  <c:v>2.1093808424062575</c:v>
                </c:pt>
                <c:pt idx="42">
                  <c:v>2.2623151412017299</c:v>
                </c:pt>
                <c:pt idx="43">
                  <c:v>2.2626994738578468</c:v>
                </c:pt>
                <c:pt idx="44">
                  <c:v>2.2752562700052668</c:v>
                </c:pt>
                <c:pt idx="45">
                  <c:v>2.2775055421463684</c:v>
                </c:pt>
                <c:pt idx="46">
                  <c:v>2.4389981883114298</c:v>
                </c:pt>
                <c:pt idx="47">
                  <c:v>2.4418829984892843</c:v>
                </c:pt>
                <c:pt idx="48">
                  <c:v>2.6615314267192201</c:v>
                </c:pt>
                <c:pt idx="49">
                  <c:v>2.6627793502231301</c:v>
                </c:pt>
                <c:pt idx="50">
                  <c:v>2.9893417145635501</c:v>
                </c:pt>
                <c:pt idx="51">
                  <c:v>2.9922809332800728</c:v>
                </c:pt>
                <c:pt idx="52">
                  <c:v>3.0653527583392699</c:v>
                </c:pt>
                <c:pt idx="53">
                  <c:v>3.0672396927654044</c:v>
                </c:pt>
                <c:pt idx="54">
                  <c:v>3.5905468058136067</c:v>
                </c:pt>
                <c:pt idx="55">
                  <c:v>3.5922647264813299</c:v>
                </c:pt>
                <c:pt idx="56">
                  <c:v>4.5976314921252301</c:v>
                </c:pt>
                <c:pt idx="57">
                  <c:v>4.6050738856378803</c:v>
                </c:pt>
                <c:pt idx="58">
                  <c:v>4.7651889539090106</c:v>
                </c:pt>
                <c:pt idx="59">
                  <c:v>4.7674822159324375</c:v>
                </c:pt>
                <c:pt idx="60">
                  <c:v>4.8017028714974455</c:v>
                </c:pt>
                <c:pt idx="61">
                  <c:v>4.80573141861582</c:v>
                </c:pt>
                <c:pt idx="62">
                  <c:v>4.8467519838858104</c:v>
                </c:pt>
                <c:pt idx="63">
                  <c:v>4.8555244925246104</c:v>
                </c:pt>
                <c:pt idx="64">
                  <c:v>5.0185567845711399</c:v>
                </c:pt>
                <c:pt idx="65">
                  <c:v>5.0235149073607648</c:v>
                </c:pt>
                <c:pt idx="66">
                  <c:v>5.2686994622815799</c:v>
                </c:pt>
                <c:pt idx="67">
                  <c:v>5.2718482117534098</c:v>
                </c:pt>
                <c:pt idx="68">
                  <c:v>5.7950823942072303</c:v>
                </c:pt>
                <c:pt idx="69">
                  <c:v>5.79860853056429</c:v>
                </c:pt>
                <c:pt idx="70">
                  <c:v>8.4260153848825219</c:v>
                </c:pt>
                <c:pt idx="71">
                  <c:v>8.4287693830418959</c:v>
                </c:pt>
                <c:pt idx="72">
                  <c:v>12.0779454409696</c:v>
                </c:pt>
                <c:pt idx="73">
                  <c:v>12.0809170732837</c:v>
                </c:pt>
                <c:pt idx="74">
                  <c:v>12.1757534714384</c:v>
                </c:pt>
                <c:pt idx="75">
                  <c:v>12.1799626086</c:v>
                </c:pt>
                <c:pt idx="76">
                  <c:v>12.552092702888926</c:v>
                </c:pt>
                <c:pt idx="77">
                  <c:v>12.552847476659323</c:v>
                </c:pt>
                <c:pt idx="78">
                  <c:v>12.816015790052498</c:v>
                </c:pt>
                <c:pt idx="79">
                  <c:v>12.816453373618804</c:v>
                </c:pt>
                <c:pt idx="80">
                  <c:v>12.848451382497798</c:v>
                </c:pt>
                <c:pt idx="81">
                  <c:v>12.848908645748301</c:v>
                </c:pt>
                <c:pt idx="82">
                  <c:v>12.874922873002404</c:v>
                </c:pt>
                <c:pt idx="83">
                  <c:v>12.875079152847517</c:v>
                </c:pt>
                <c:pt idx="84">
                  <c:v>12.928900773874581</c:v>
                </c:pt>
                <c:pt idx="85">
                  <c:v>12.931783268795501</c:v>
                </c:pt>
                <c:pt idx="86">
                  <c:v>13.4419964460806</c:v>
                </c:pt>
                <c:pt idx="87">
                  <c:v>13.442548634866627</c:v>
                </c:pt>
                <c:pt idx="88">
                  <c:v>15.5222351490736</c:v>
                </c:pt>
                <c:pt idx="89">
                  <c:v>15.523059380553001</c:v>
                </c:pt>
                <c:pt idx="90">
                  <c:v>21.563619209686959</c:v>
                </c:pt>
                <c:pt idx="91">
                  <c:v>26.522129804881647</c:v>
                </c:pt>
                <c:pt idx="92">
                  <c:v>32.114849479356394</c:v>
                </c:pt>
                <c:pt idx="93">
                  <c:v>39.319231103161997</c:v>
                </c:pt>
                <c:pt idx="94">
                  <c:v>48.122412266231471</c:v>
                </c:pt>
                <c:pt idx="95">
                  <c:v>55.235815867613596</c:v>
                </c:pt>
                <c:pt idx="96">
                  <c:v>58.461811572811897</c:v>
                </c:pt>
                <c:pt idx="97">
                  <c:v>62.110664652392927</c:v>
                </c:pt>
                <c:pt idx="98">
                  <c:v>72.022332968680146</c:v>
                </c:pt>
                <c:pt idx="99">
                  <c:v>80.149901312171664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6915456"/>
        <c:axId val="84588160"/>
      </c:lineChart>
      <c:catAx>
        <c:axId val="1769154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Block ID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84588160"/>
        <c:crosses val="autoZero"/>
        <c:auto val="0"/>
        <c:lblAlgn val="ctr"/>
        <c:lblOffset val="10"/>
        <c:tickLblSkip val="10"/>
        <c:tickMarkSkip val="1"/>
        <c:noMultiLvlLbl val="0"/>
      </c:catAx>
      <c:valAx>
        <c:axId val="84588160"/>
        <c:scaling>
          <c:logBase val="10"/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 Block density (normalized 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76915456"/>
        <c:crosses val="autoZero"/>
        <c:crossBetween val="midCat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Sparsity!$A$2</c:f>
              <c:strCache>
                <c:ptCount val="1"/>
                <c:pt idx="0">
                  <c:v>LiveJournal</c:v>
                </c:pt>
              </c:strCache>
            </c:strRef>
          </c:tx>
          <c:marker>
            <c:symbol val="none"/>
          </c:marker>
          <c:val>
            <c:numRef>
              <c:f>Sparsity!$A$3:$A$102</c:f>
              <c:numCache>
                <c:formatCode>General</c:formatCode>
                <c:ptCount val="100"/>
                <c:pt idx="0">
                  <c:v>1</c:v>
                </c:pt>
                <c:pt idx="1">
                  <c:v>1.0886047554957399</c:v>
                </c:pt>
                <c:pt idx="2">
                  <c:v>1.2355316285329669</c:v>
                </c:pt>
                <c:pt idx="3">
                  <c:v>1.34410049349484</c:v>
                </c:pt>
                <c:pt idx="4">
                  <c:v>1.4925975773889599</c:v>
                </c:pt>
                <c:pt idx="5">
                  <c:v>1.6305518169582824</c:v>
                </c:pt>
                <c:pt idx="6">
                  <c:v>1.8268281740690899</c:v>
                </c:pt>
                <c:pt idx="7">
                  <c:v>1.9479587258860502</c:v>
                </c:pt>
                <c:pt idx="8">
                  <c:v>1.9634365186182101</c:v>
                </c:pt>
                <c:pt idx="9">
                  <c:v>2.0060565275908457</c:v>
                </c:pt>
                <c:pt idx="10">
                  <c:v>2.0446388515029255</c:v>
                </c:pt>
                <c:pt idx="11">
                  <c:v>2.2335127860026978</c:v>
                </c:pt>
                <c:pt idx="12">
                  <c:v>2.4508748317631177</c:v>
                </c:pt>
                <c:pt idx="13">
                  <c:v>2.65971287572903</c:v>
                </c:pt>
                <c:pt idx="14">
                  <c:v>5.6345895020188355</c:v>
                </c:pt>
                <c:pt idx="15">
                  <c:v>5.87550471063257</c:v>
                </c:pt>
                <c:pt idx="16">
                  <c:v>11.075370121130575</c:v>
                </c:pt>
                <c:pt idx="17">
                  <c:v>11.158142664872098</c:v>
                </c:pt>
                <c:pt idx="18">
                  <c:v>13.301704800358921</c:v>
                </c:pt>
                <c:pt idx="19">
                  <c:v>13.468147151188917</c:v>
                </c:pt>
                <c:pt idx="20">
                  <c:v>13.638851502916081</c:v>
                </c:pt>
                <c:pt idx="21">
                  <c:v>13.897487662629025</c:v>
                </c:pt>
                <c:pt idx="22">
                  <c:v>14.739793629430181</c:v>
                </c:pt>
                <c:pt idx="23">
                  <c:v>14.844773441004875</c:v>
                </c:pt>
                <c:pt idx="24">
                  <c:v>15.950426200089735</c:v>
                </c:pt>
                <c:pt idx="25">
                  <c:v>16.0872588604756</c:v>
                </c:pt>
                <c:pt idx="26">
                  <c:v>16.140197397936287</c:v>
                </c:pt>
                <c:pt idx="27">
                  <c:v>16.290713324360659</c:v>
                </c:pt>
                <c:pt idx="28">
                  <c:v>16.915657245401487</c:v>
                </c:pt>
                <c:pt idx="29">
                  <c:v>16.986316733961285</c:v>
                </c:pt>
                <c:pt idx="30">
                  <c:v>17.171377299237299</c:v>
                </c:pt>
                <c:pt idx="31">
                  <c:v>17.438313144907958</c:v>
                </c:pt>
                <c:pt idx="32">
                  <c:v>18.076267384477287</c:v>
                </c:pt>
                <c:pt idx="33">
                  <c:v>18.377299237326159</c:v>
                </c:pt>
                <c:pt idx="34">
                  <c:v>18.888290713324356</c:v>
                </c:pt>
                <c:pt idx="35">
                  <c:v>19.268954688200999</c:v>
                </c:pt>
                <c:pt idx="36">
                  <c:v>19.781516375056089</c:v>
                </c:pt>
                <c:pt idx="37">
                  <c:v>20.053611484970787</c:v>
                </c:pt>
                <c:pt idx="38">
                  <c:v>21.730596680125551</c:v>
                </c:pt>
                <c:pt idx="39">
                  <c:v>22.345446388514951</c:v>
                </c:pt>
                <c:pt idx="40">
                  <c:v>23.180125616868601</c:v>
                </c:pt>
                <c:pt idx="41">
                  <c:v>23.396141767608835</c:v>
                </c:pt>
                <c:pt idx="42">
                  <c:v>23.881561238223359</c:v>
                </c:pt>
                <c:pt idx="43">
                  <c:v>24.302153432032288</c:v>
                </c:pt>
                <c:pt idx="44">
                  <c:v>25.6031852848811</c:v>
                </c:pt>
                <c:pt idx="45">
                  <c:v>25.697622252130959</c:v>
                </c:pt>
                <c:pt idx="46">
                  <c:v>30.1550022431584</c:v>
                </c:pt>
                <c:pt idx="47">
                  <c:v>30.443472409152086</c:v>
                </c:pt>
                <c:pt idx="48">
                  <c:v>31.960969044414501</c:v>
                </c:pt>
                <c:pt idx="49">
                  <c:v>32.192014356213498</c:v>
                </c:pt>
                <c:pt idx="50">
                  <c:v>32.363840287124297</c:v>
                </c:pt>
                <c:pt idx="51">
                  <c:v>32.984073575594273</c:v>
                </c:pt>
                <c:pt idx="52">
                  <c:v>33.852624495289227</c:v>
                </c:pt>
                <c:pt idx="53">
                  <c:v>34.072229699416795</c:v>
                </c:pt>
                <c:pt idx="54">
                  <c:v>36.531852848811113</c:v>
                </c:pt>
                <c:pt idx="55">
                  <c:v>37.414087034544472</c:v>
                </c:pt>
                <c:pt idx="56">
                  <c:v>37.786002691790003</c:v>
                </c:pt>
                <c:pt idx="57">
                  <c:v>38.179676985195201</c:v>
                </c:pt>
                <c:pt idx="58">
                  <c:v>46.0522655899507</c:v>
                </c:pt>
                <c:pt idx="59">
                  <c:v>46.395693135935403</c:v>
                </c:pt>
                <c:pt idx="60">
                  <c:v>48.383580080753589</c:v>
                </c:pt>
                <c:pt idx="61">
                  <c:v>48.713100044863211</c:v>
                </c:pt>
                <c:pt idx="62">
                  <c:v>51.982503364737596</c:v>
                </c:pt>
                <c:pt idx="63">
                  <c:v>52.2940780619112</c:v>
                </c:pt>
                <c:pt idx="64">
                  <c:v>53.836473755046974</c:v>
                </c:pt>
                <c:pt idx="65">
                  <c:v>55.294751009421311</c:v>
                </c:pt>
                <c:pt idx="66">
                  <c:v>57.617092866756394</c:v>
                </c:pt>
                <c:pt idx="67">
                  <c:v>58.173396141767597</c:v>
                </c:pt>
                <c:pt idx="68">
                  <c:v>58.3389412292508</c:v>
                </c:pt>
                <c:pt idx="69">
                  <c:v>66.741812471960642</c:v>
                </c:pt>
                <c:pt idx="70">
                  <c:v>66.89412292507869</c:v>
                </c:pt>
                <c:pt idx="71">
                  <c:v>68.549125168236927</c:v>
                </c:pt>
                <c:pt idx="72">
                  <c:v>69.448183041722842</c:v>
                </c:pt>
                <c:pt idx="73">
                  <c:v>69.810004486316842</c:v>
                </c:pt>
                <c:pt idx="74">
                  <c:v>74.837819650067459</c:v>
                </c:pt>
                <c:pt idx="75">
                  <c:v>91.212427097353</c:v>
                </c:pt>
                <c:pt idx="76">
                  <c:v>91.822790489008483</c:v>
                </c:pt>
                <c:pt idx="77">
                  <c:v>92.001794526693558</c:v>
                </c:pt>
                <c:pt idx="78">
                  <c:v>93.072229699416795</c:v>
                </c:pt>
                <c:pt idx="79">
                  <c:v>95.03678779721848</c:v>
                </c:pt>
                <c:pt idx="80">
                  <c:v>104.9755495738</c:v>
                </c:pt>
                <c:pt idx="81">
                  <c:v>105.31247196051986</c:v>
                </c:pt>
                <c:pt idx="82">
                  <c:v>108.22812920592214</c:v>
                </c:pt>
                <c:pt idx="83">
                  <c:v>109.07761327949802</c:v>
                </c:pt>
                <c:pt idx="84">
                  <c:v>109.89143113503798</c:v>
                </c:pt>
                <c:pt idx="85">
                  <c:v>132.259982054733</c:v>
                </c:pt>
                <c:pt idx="86">
                  <c:v>133.12449528936671</c:v>
                </c:pt>
                <c:pt idx="87">
                  <c:v>133.65432929564798</c:v>
                </c:pt>
                <c:pt idx="88">
                  <c:v>175.66532077164598</c:v>
                </c:pt>
                <c:pt idx="89">
                  <c:v>176.59869896814698</c:v>
                </c:pt>
                <c:pt idx="90">
                  <c:v>248.89614176760938</c:v>
                </c:pt>
                <c:pt idx="91">
                  <c:v>249.21152983400592</c:v>
                </c:pt>
                <c:pt idx="92">
                  <c:v>301.48968147151197</c:v>
                </c:pt>
                <c:pt idx="93">
                  <c:v>322.41991924629758</c:v>
                </c:pt>
                <c:pt idx="94">
                  <c:v>331.11081202332963</c:v>
                </c:pt>
                <c:pt idx="95">
                  <c:v>331.52131000448526</c:v>
                </c:pt>
                <c:pt idx="96">
                  <c:v>655.23844773440999</c:v>
                </c:pt>
                <c:pt idx="97">
                  <c:v>660.35688649618703</c:v>
                </c:pt>
                <c:pt idx="98">
                  <c:v>660.53230148048362</c:v>
                </c:pt>
                <c:pt idx="99">
                  <c:v>1603.5630327501099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Sparsity!$B$2</c:f>
              <c:strCache>
                <c:ptCount val="1"/>
                <c:pt idx="0">
                  <c:v>Netflix</c:v>
                </c:pt>
              </c:strCache>
            </c:strRef>
          </c:tx>
          <c:marker>
            <c:symbol val="none"/>
          </c:marker>
          <c:val>
            <c:numRef>
              <c:f>Sparsity!$B$3:$B$102</c:f>
              <c:numCache>
                <c:formatCode>General</c:formatCode>
                <c:ptCount val="100"/>
                <c:pt idx="0">
                  <c:v>1</c:v>
                </c:pt>
                <c:pt idx="1">
                  <c:v>6.4503745318351955</c:v>
                </c:pt>
                <c:pt idx="2">
                  <c:v>7.6117637044603459</c:v>
                </c:pt>
                <c:pt idx="3">
                  <c:v>8.4091760299625502</c:v>
                </c:pt>
                <c:pt idx="4">
                  <c:v>8.8959822948587259</c:v>
                </c:pt>
                <c:pt idx="5">
                  <c:v>8.9641641130405194</c:v>
                </c:pt>
                <c:pt idx="6">
                  <c:v>10.289581205311499</c:v>
                </c:pt>
                <c:pt idx="7">
                  <c:v>10.432754511406237</c:v>
                </c:pt>
                <c:pt idx="8">
                  <c:v>11.177221654749699</c:v>
                </c:pt>
                <c:pt idx="9">
                  <c:v>11.205737146748406</c:v>
                </c:pt>
                <c:pt idx="10">
                  <c:v>12.658495062989402</c:v>
                </c:pt>
                <c:pt idx="11">
                  <c:v>13.064181137214799</c:v>
                </c:pt>
                <c:pt idx="12">
                  <c:v>13.481018045624801</c:v>
                </c:pt>
                <c:pt idx="13">
                  <c:v>13.782431052094006</c:v>
                </c:pt>
                <c:pt idx="14">
                  <c:v>16.86397684712286</c:v>
                </c:pt>
                <c:pt idx="15">
                  <c:v>17.290091930541351</c:v>
                </c:pt>
                <c:pt idx="16">
                  <c:v>17.673646578140929</c:v>
                </c:pt>
                <c:pt idx="17">
                  <c:v>17.882022471910059</c:v>
                </c:pt>
                <c:pt idx="18">
                  <c:v>17.943649982975696</c:v>
                </c:pt>
                <c:pt idx="19">
                  <c:v>18.3655090228124</c:v>
                </c:pt>
                <c:pt idx="20">
                  <c:v>19.6610486891386</c:v>
                </c:pt>
                <c:pt idx="21">
                  <c:v>19.790858018386135</c:v>
                </c:pt>
                <c:pt idx="22">
                  <c:v>21.386789240721704</c:v>
                </c:pt>
                <c:pt idx="23">
                  <c:v>21.732805583929164</c:v>
                </c:pt>
                <c:pt idx="24">
                  <c:v>23.797582567245499</c:v>
                </c:pt>
                <c:pt idx="25">
                  <c:v>24.746850527749405</c:v>
                </c:pt>
                <c:pt idx="26">
                  <c:v>25.616870956758667</c:v>
                </c:pt>
                <c:pt idx="27">
                  <c:v>25.883895131086131</c:v>
                </c:pt>
                <c:pt idx="28">
                  <c:v>25.9870616275111</c:v>
                </c:pt>
                <c:pt idx="29">
                  <c:v>27.574310520939687</c:v>
                </c:pt>
                <c:pt idx="30">
                  <c:v>28.084354783793</c:v>
                </c:pt>
                <c:pt idx="31">
                  <c:v>28.321927136533887</c:v>
                </c:pt>
                <c:pt idx="32">
                  <c:v>29.077800476676931</c:v>
                </c:pt>
                <c:pt idx="33">
                  <c:v>31.497020769492735</c:v>
                </c:pt>
                <c:pt idx="34">
                  <c:v>33.474208375893795</c:v>
                </c:pt>
                <c:pt idx="35">
                  <c:v>34.818947906026594</c:v>
                </c:pt>
                <c:pt idx="36">
                  <c:v>36.069543752128013</c:v>
                </c:pt>
                <c:pt idx="37">
                  <c:v>36.605294518215899</c:v>
                </c:pt>
                <c:pt idx="38">
                  <c:v>36.71424923391212</c:v>
                </c:pt>
                <c:pt idx="39">
                  <c:v>40.1314266258087</c:v>
                </c:pt>
                <c:pt idx="40">
                  <c:v>43.180881852230073</c:v>
                </c:pt>
                <c:pt idx="41">
                  <c:v>44.040943139257628</c:v>
                </c:pt>
                <c:pt idx="42">
                  <c:v>44.586227442968998</c:v>
                </c:pt>
                <c:pt idx="43">
                  <c:v>48.598144364998312</c:v>
                </c:pt>
                <c:pt idx="44">
                  <c:v>49.748638066053871</c:v>
                </c:pt>
                <c:pt idx="45">
                  <c:v>53.057882192713549</c:v>
                </c:pt>
                <c:pt idx="46">
                  <c:v>54.149387129724197</c:v>
                </c:pt>
                <c:pt idx="47">
                  <c:v>54.807116104868911</c:v>
                </c:pt>
                <c:pt idx="48">
                  <c:v>57.859039836567902</c:v>
                </c:pt>
                <c:pt idx="49">
                  <c:v>61.854187946884544</c:v>
                </c:pt>
                <c:pt idx="50">
                  <c:v>68.874361593462439</c:v>
                </c:pt>
                <c:pt idx="51">
                  <c:v>71.1666666666667</c:v>
                </c:pt>
                <c:pt idx="52">
                  <c:v>73.147514470548387</c:v>
                </c:pt>
                <c:pt idx="53">
                  <c:v>75.770003404834881</c:v>
                </c:pt>
                <c:pt idx="54">
                  <c:v>77.51949267960498</c:v>
                </c:pt>
                <c:pt idx="55">
                  <c:v>81.600527749404179</c:v>
                </c:pt>
                <c:pt idx="56">
                  <c:v>82.543581886278503</c:v>
                </c:pt>
                <c:pt idx="57">
                  <c:v>84.386959482465102</c:v>
                </c:pt>
                <c:pt idx="58">
                  <c:v>91.202162070139579</c:v>
                </c:pt>
                <c:pt idx="59">
                  <c:v>95.354102826012948</c:v>
                </c:pt>
                <c:pt idx="60">
                  <c:v>105.31452162070114</c:v>
                </c:pt>
                <c:pt idx="61">
                  <c:v>106.57030983997301</c:v>
                </c:pt>
                <c:pt idx="62">
                  <c:v>108.89759959142</c:v>
                </c:pt>
                <c:pt idx="63">
                  <c:v>112.02400408580222</c:v>
                </c:pt>
                <c:pt idx="64">
                  <c:v>112.74063670412002</c:v>
                </c:pt>
                <c:pt idx="65">
                  <c:v>113.49421178072917</c:v>
                </c:pt>
                <c:pt idx="66">
                  <c:v>115.23604017705084</c:v>
                </c:pt>
                <c:pt idx="67">
                  <c:v>117.22191011236001</c:v>
                </c:pt>
                <c:pt idx="68">
                  <c:v>118.980166836908</c:v>
                </c:pt>
                <c:pt idx="69">
                  <c:v>120.62878787878765</c:v>
                </c:pt>
                <c:pt idx="70">
                  <c:v>121.32856656452201</c:v>
                </c:pt>
                <c:pt idx="71">
                  <c:v>124.58758937691502</c:v>
                </c:pt>
                <c:pt idx="72">
                  <c:v>124.66734763364001</c:v>
                </c:pt>
                <c:pt idx="73">
                  <c:v>126.96552604698698</c:v>
                </c:pt>
                <c:pt idx="74">
                  <c:v>130.37351038474571</c:v>
                </c:pt>
                <c:pt idx="75">
                  <c:v>130.94748042220004</c:v>
                </c:pt>
                <c:pt idx="76">
                  <c:v>133.76098059244092</c:v>
                </c:pt>
                <c:pt idx="77">
                  <c:v>136.371722846442</c:v>
                </c:pt>
                <c:pt idx="78">
                  <c:v>138.90781409601598</c:v>
                </c:pt>
                <c:pt idx="79">
                  <c:v>144.93122233571728</c:v>
                </c:pt>
                <c:pt idx="80">
                  <c:v>152.43726591760341</c:v>
                </c:pt>
                <c:pt idx="81">
                  <c:v>155.14938712972398</c:v>
                </c:pt>
                <c:pt idx="82">
                  <c:v>158.90125978890001</c:v>
                </c:pt>
                <c:pt idx="83">
                  <c:v>164.91266598570002</c:v>
                </c:pt>
                <c:pt idx="84">
                  <c:v>169.89317330609501</c:v>
                </c:pt>
                <c:pt idx="85">
                  <c:v>174.26378958120495</c:v>
                </c:pt>
                <c:pt idx="86">
                  <c:v>178.96178072863501</c:v>
                </c:pt>
                <c:pt idx="87">
                  <c:v>182.400153217569</c:v>
                </c:pt>
                <c:pt idx="88">
                  <c:v>185.51157643854268</c:v>
                </c:pt>
                <c:pt idx="89">
                  <c:v>197.93462717058199</c:v>
                </c:pt>
                <c:pt idx="90">
                  <c:v>203.37274429690171</c:v>
                </c:pt>
                <c:pt idx="91">
                  <c:v>211.561372148451</c:v>
                </c:pt>
                <c:pt idx="92">
                  <c:v>218.01302349336058</c:v>
                </c:pt>
                <c:pt idx="93">
                  <c:v>220.76702417432767</c:v>
                </c:pt>
                <c:pt idx="94">
                  <c:v>221.59499489274771</c:v>
                </c:pt>
                <c:pt idx="95">
                  <c:v>227.44450119169161</c:v>
                </c:pt>
                <c:pt idx="96">
                  <c:v>233.36925434116398</c:v>
                </c:pt>
                <c:pt idx="97">
                  <c:v>233.42092271024899</c:v>
                </c:pt>
                <c:pt idx="98">
                  <c:v>241.69492679604971</c:v>
                </c:pt>
                <c:pt idx="99">
                  <c:v>251.840738849166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Sparsity!$C$2</c:f>
              <c:strCache>
                <c:ptCount val="1"/>
                <c:pt idx="0">
                  <c:v>ClueWeb-1B</c:v>
                </c:pt>
              </c:strCache>
            </c:strRef>
          </c:tx>
          <c:marker>
            <c:symbol val="none"/>
          </c:marker>
          <c:val>
            <c:numRef>
              <c:f>Sparsity!$C$3:$C$102</c:f>
              <c:numCache>
                <c:formatCode>General</c:formatCode>
                <c:ptCount val="100"/>
                <c:pt idx="0">
                  <c:v>1</c:v>
                </c:pt>
                <c:pt idx="1">
                  <c:v>1.0010129249220039</c:v>
                </c:pt>
                <c:pt idx="2">
                  <c:v>1.0013382185255277</c:v>
                </c:pt>
                <c:pt idx="3">
                  <c:v>1.0019737565623075</c:v>
                </c:pt>
                <c:pt idx="4">
                  <c:v>1.0545821829400301</c:v>
                </c:pt>
                <c:pt idx="5">
                  <c:v>1.0571579063131324</c:v>
                </c:pt>
                <c:pt idx="6">
                  <c:v>1.1633784229627224</c:v>
                </c:pt>
                <c:pt idx="7">
                  <c:v>1.1635474367211327</c:v>
                </c:pt>
                <c:pt idx="8">
                  <c:v>1.1979556281002701</c:v>
                </c:pt>
                <c:pt idx="9">
                  <c:v>1.1984013150659598</c:v>
                </c:pt>
                <c:pt idx="10">
                  <c:v>1.275821192704625</c:v>
                </c:pt>
                <c:pt idx="11">
                  <c:v>1.2764532578559598</c:v>
                </c:pt>
                <c:pt idx="12">
                  <c:v>1.34047937395452</c:v>
                </c:pt>
                <c:pt idx="13">
                  <c:v>1.3422574913033227</c:v>
                </c:pt>
                <c:pt idx="14">
                  <c:v>1.3765811758032525</c:v>
                </c:pt>
                <c:pt idx="15">
                  <c:v>1.37754200744355</c:v>
                </c:pt>
                <c:pt idx="16">
                  <c:v>1.386210329518953</c:v>
                </c:pt>
                <c:pt idx="17">
                  <c:v>1.3878599501062101</c:v>
                </c:pt>
                <c:pt idx="18">
                  <c:v>1.4992261253595898</c:v>
                </c:pt>
                <c:pt idx="19">
                  <c:v>1.4994009272604099</c:v>
                </c:pt>
                <c:pt idx="20">
                  <c:v>1.5272453651449598</c:v>
                </c:pt>
                <c:pt idx="21">
                  <c:v>1.5300155701030922</c:v>
                </c:pt>
                <c:pt idx="22">
                  <c:v>1.5963499973953399</c:v>
                </c:pt>
                <c:pt idx="23">
                  <c:v>1.5971128745651701</c:v>
                </c:pt>
                <c:pt idx="24">
                  <c:v>1.712955599159562</c:v>
                </c:pt>
                <c:pt idx="25">
                  <c:v>1.7130979874628798</c:v>
                </c:pt>
                <c:pt idx="26">
                  <c:v>1.8520400307929201</c:v>
                </c:pt>
                <c:pt idx="27">
                  <c:v>1.85443863700822</c:v>
                </c:pt>
                <c:pt idx="28">
                  <c:v>1.9243686583664674</c:v>
                </c:pt>
                <c:pt idx="29">
                  <c:v>1.9254174697714304</c:v>
                </c:pt>
                <c:pt idx="30">
                  <c:v>1.9279225778070974</c:v>
                </c:pt>
                <c:pt idx="31">
                  <c:v>1.92864725323702</c:v>
                </c:pt>
                <c:pt idx="32">
                  <c:v>1.9495239252866601</c:v>
                </c:pt>
                <c:pt idx="33">
                  <c:v>1.95030995502613</c:v>
                </c:pt>
                <c:pt idx="34">
                  <c:v>2.0446254203638343</c:v>
                </c:pt>
                <c:pt idx="35">
                  <c:v>2.04631208506254</c:v>
                </c:pt>
                <c:pt idx="36">
                  <c:v>2.0551343717260844</c:v>
                </c:pt>
                <c:pt idx="37">
                  <c:v>2.0566994854341343</c:v>
                </c:pt>
                <c:pt idx="38">
                  <c:v>2.0964906492559301</c:v>
                </c:pt>
                <c:pt idx="39">
                  <c:v>2.0965080136831613</c:v>
                </c:pt>
                <c:pt idx="40">
                  <c:v>2.1078736101222999</c:v>
                </c:pt>
                <c:pt idx="41">
                  <c:v>2.1093808424062575</c:v>
                </c:pt>
                <c:pt idx="42">
                  <c:v>2.2623151412017299</c:v>
                </c:pt>
                <c:pt idx="43">
                  <c:v>2.2626994738578468</c:v>
                </c:pt>
                <c:pt idx="44">
                  <c:v>2.2752562700052668</c:v>
                </c:pt>
                <c:pt idx="45">
                  <c:v>2.2775055421463684</c:v>
                </c:pt>
                <c:pt idx="46">
                  <c:v>2.4389981883114298</c:v>
                </c:pt>
                <c:pt idx="47">
                  <c:v>2.4418829984892843</c:v>
                </c:pt>
                <c:pt idx="48">
                  <c:v>2.6615314267192201</c:v>
                </c:pt>
                <c:pt idx="49">
                  <c:v>2.6627793502231301</c:v>
                </c:pt>
                <c:pt idx="50">
                  <c:v>2.9893417145635501</c:v>
                </c:pt>
                <c:pt idx="51">
                  <c:v>2.9922809332800728</c:v>
                </c:pt>
                <c:pt idx="52">
                  <c:v>3.0653527583392699</c:v>
                </c:pt>
                <c:pt idx="53">
                  <c:v>3.0672396927654044</c:v>
                </c:pt>
                <c:pt idx="54">
                  <c:v>3.5905468058136067</c:v>
                </c:pt>
                <c:pt idx="55">
                  <c:v>3.5922647264813299</c:v>
                </c:pt>
                <c:pt idx="56">
                  <c:v>4.5976314921252301</c:v>
                </c:pt>
                <c:pt idx="57">
                  <c:v>4.6050738856378803</c:v>
                </c:pt>
                <c:pt idx="58">
                  <c:v>4.7651889539090106</c:v>
                </c:pt>
                <c:pt idx="59">
                  <c:v>4.7674822159324375</c:v>
                </c:pt>
                <c:pt idx="60">
                  <c:v>4.8017028714974455</c:v>
                </c:pt>
                <c:pt idx="61">
                  <c:v>4.80573141861582</c:v>
                </c:pt>
                <c:pt idx="62">
                  <c:v>4.8467519838858104</c:v>
                </c:pt>
                <c:pt idx="63">
                  <c:v>4.8555244925246104</c:v>
                </c:pt>
                <c:pt idx="64">
                  <c:v>5.0185567845711399</c:v>
                </c:pt>
                <c:pt idx="65">
                  <c:v>5.0235149073607648</c:v>
                </c:pt>
                <c:pt idx="66">
                  <c:v>5.2686994622815799</c:v>
                </c:pt>
                <c:pt idx="67">
                  <c:v>5.2718482117534098</c:v>
                </c:pt>
                <c:pt idx="68">
                  <c:v>5.7950823942072303</c:v>
                </c:pt>
                <c:pt idx="69">
                  <c:v>5.79860853056429</c:v>
                </c:pt>
                <c:pt idx="70">
                  <c:v>8.4260153848825219</c:v>
                </c:pt>
                <c:pt idx="71">
                  <c:v>8.4287693830418959</c:v>
                </c:pt>
                <c:pt idx="72">
                  <c:v>12.0779454409696</c:v>
                </c:pt>
                <c:pt idx="73">
                  <c:v>12.0809170732837</c:v>
                </c:pt>
                <c:pt idx="74">
                  <c:v>12.1757534714384</c:v>
                </c:pt>
                <c:pt idx="75">
                  <c:v>12.1799626086</c:v>
                </c:pt>
                <c:pt idx="76">
                  <c:v>12.552092702888926</c:v>
                </c:pt>
                <c:pt idx="77">
                  <c:v>12.552847476659323</c:v>
                </c:pt>
                <c:pt idx="78">
                  <c:v>12.816015790052498</c:v>
                </c:pt>
                <c:pt idx="79">
                  <c:v>12.816453373618804</c:v>
                </c:pt>
                <c:pt idx="80">
                  <c:v>12.848451382497798</c:v>
                </c:pt>
                <c:pt idx="81">
                  <c:v>12.848908645748301</c:v>
                </c:pt>
                <c:pt idx="82">
                  <c:v>12.874922873002404</c:v>
                </c:pt>
                <c:pt idx="83">
                  <c:v>12.875079152847517</c:v>
                </c:pt>
                <c:pt idx="84">
                  <c:v>12.928900773874581</c:v>
                </c:pt>
                <c:pt idx="85">
                  <c:v>12.931783268795501</c:v>
                </c:pt>
                <c:pt idx="86">
                  <c:v>13.4419964460806</c:v>
                </c:pt>
                <c:pt idx="87">
                  <c:v>13.442548634866627</c:v>
                </c:pt>
                <c:pt idx="88">
                  <c:v>15.5222351490736</c:v>
                </c:pt>
                <c:pt idx="89">
                  <c:v>15.523059380553001</c:v>
                </c:pt>
                <c:pt idx="90">
                  <c:v>21.563619209686959</c:v>
                </c:pt>
                <c:pt idx="91">
                  <c:v>26.522129804881647</c:v>
                </c:pt>
                <c:pt idx="92">
                  <c:v>32.114849479356394</c:v>
                </c:pt>
                <c:pt idx="93">
                  <c:v>39.319231103161997</c:v>
                </c:pt>
                <c:pt idx="94">
                  <c:v>48.122412266231471</c:v>
                </c:pt>
                <c:pt idx="95">
                  <c:v>55.235815867613596</c:v>
                </c:pt>
                <c:pt idx="96">
                  <c:v>58.461811572811897</c:v>
                </c:pt>
                <c:pt idx="97">
                  <c:v>62.110664652392927</c:v>
                </c:pt>
                <c:pt idx="98">
                  <c:v>72.022332968680146</c:v>
                </c:pt>
                <c:pt idx="99">
                  <c:v>80.149901312171664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7833984"/>
        <c:axId val="169558016"/>
      </c:lineChart>
      <c:catAx>
        <c:axId val="1778339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Block ID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169558016"/>
        <c:crosses val="autoZero"/>
        <c:auto val="0"/>
        <c:lblAlgn val="ctr"/>
        <c:lblOffset val="10"/>
        <c:tickLblSkip val="10"/>
        <c:tickMarkSkip val="1"/>
        <c:noMultiLvlLbl val="0"/>
      </c:catAx>
      <c:valAx>
        <c:axId val="169558016"/>
        <c:scaling>
          <c:logBase val="10"/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 Block density (normalized 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77833984"/>
        <c:crosses val="autoZero"/>
        <c:crossBetween val="midCat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Sparsity!$A$2</c:f>
              <c:strCache>
                <c:ptCount val="1"/>
                <c:pt idx="0">
                  <c:v>LiveJournal</c:v>
                </c:pt>
              </c:strCache>
            </c:strRef>
          </c:tx>
          <c:marker>
            <c:symbol val="none"/>
          </c:marker>
          <c:val>
            <c:numRef>
              <c:f>Sparsity!$A$3:$A$102</c:f>
              <c:numCache>
                <c:formatCode>General</c:formatCode>
                <c:ptCount val="100"/>
                <c:pt idx="0">
                  <c:v>1</c:v>
                </c:pt>
                <c:pt idx="1">
                  <c:v>1.0886047554957399</c:v>
                </c:pt>
                <c:pt idx="2">
                  <c:v>1.2355316285329669</c:v>
                </c:pt>
                <c:pt idx="3">
                  <c:v>1.34410049349484</c:v>
                </c:pt>
                <c:pt idx="4">
                  <c:v>1.4925975773889599</c:v>
                </c:pt>
                <c:pt idx="5">
                  <c:v>1.6305518169582824</c:v>
                </c:pt>
                <c:pt idx="6">
                  <c:v>1.8268281740690899</c:v>
                </c:pt>
                <c:pt idx="7">
                  <c:v>1.9479587258860502</c:v>
                </c:pt>
                <c:pt idx="8">
                  <c:v>1.9634365186182101</c:v>
                </c:pt>
                <c:pt idx="9">
                  <c:v>2.0060565275908457</c:v>
                </c:pt>
                <c:pt idx="10">
                  <c:v>2.0446388515029255</c:v>
                </c:pt>
                <c:pt idx="11">
                  <c:v>2.2335127860026978</c:v>
                </c:pt>
                <c:pt idx="12">
                  <c:v>2.4508748317631177</c:v>
                </c:pt>
                <c:pt idx="13">
                  <c:v>2.65971287572903</c:v>
                </c:pt>
                <c:pt idx="14">
                  <c:v>5.6345895020188355</c:v>
                </c:pt>
                <c:pt idx="15">
                  <c:v>5.87550471063257</c:v>
                </c:pt>
                <c:pt idx="16">
                  <c:v>11.075370121130575</c:v>
                </c:pt>
                <c:pt idx="17">
                  <c:v>11.158142664872098</c:v>
                </c:pt>
                <c:pt idx="18">
                  <c:v>13.301704800358921</c:v>
                </c:pt>
                <c:pt idx="19">
                  <c:v>13.468147151188917</c:v>
                </c:pt>
                <c:pt idx="20">
                  <c:v>13.638851502916081</c:v>
                </c:pt>
                <c:pt idx="21">
                  <c:v>13.897487662629025</c:v>
                </c:pt>
                <c:pt idx="22">
                  <c:v>14.739793629430181</c:v>
                </c:pt>
                <c:pt idx="23">
                  <c:v>14.844773441004875</c:v>
                </c:pt>
                <c:pt idx="24">
                  <c:v>15.950426200089735</c:v>
                </c:pt>
                <c:pt idx="25">
                  <c:v>16.0872588604756</c:v>
                </c:pt>
                <c:pt idx="26">
                  <c:v>16.140197397936287</c:v>
                </c:pt>
                <c:pt idx="27">
                  <c:v>16.290713324360659</c:v>
                </c:pt>
                <c:pt idx="28">
                  <c:v>16.915657245401487</c:v>
                </c:pt>
                <c:pt idx="29">
                  <c:v>16.986316733961285</c:v>
                </c:pt>
                <c:pt idx="30">
                  <c:v>17.171377299237299</c:v>
                </c:pt>
                <c:pt idx="31">
                  <c:v>17.438313144907958</c:v>
                </c:pt>
                <c:pt idx="32">
                  <c:v>18.076267384477287</c:v>
                </c:pt>
                <c:pt idx="33">
                  <c:v>18.377299237326159</c:v>
                </c:pt>
                <c:pt idx="34">
                  <c:v>18.888290713324356</c:v>
                </c:pt>
                <c:pt idx="35">
                  <c:v>19.268954688200999</c:v>
                </c:pt>
                <c:pt idx="36">
                  <c:v>19.781516375056089</c:v>
                </c:pt>
                <c:pt idx="37">
                  <c:v>20.053611484970787</c:v>
                </c:pt>
                <c:pt idx="38">
                  <c:v>21.730596680125551</c:v>
                </c:pt>
                <c:pt idx="39">
                  <c:v>22.345446388514951</c:v>
                </c:pt>
                <c:pt idx="40">
                  <c:v>23.180125616868601</c:v>
                </c:pt>
                <c:pt idx="41">
                  <c:v>23.396141767608835</c:v>
                </c:pt>
                <c:pt idx="42">
                  <c:v>23.881561238223359</c:v>
                </c:pt>
                <c:pt idx="43">
                  <c:v>24.302153432032288</c:v>
                </c:pt>
                <c:pt idx="44">
                  <c:v>25.6031852848811</c:v>
                </c:pt>
                <c:pt idx="45">
                  <c:v>25.697622252130959</c:v>
                </c:pt>
                <c:pt idx="46">
                  <c:v>30.1550022431584</c:v>
                </c:pt>
                <c:pt idx="47">
                  <c:v>30.443472409152086</c:v>
                </c:pt>
                <c:pt idx="48">
                  <c:v>31.960969044414501</c:v>
                </c:pt>
                <c:pt idx="49">
                  <c:v>32.192014356213498</c:v>
                </c:pt>
                <c:pt idx="50">
                  <c:v>32.363840287124297</c:v>
                </c:pt>
                <c:pt idx="51">
                  <c:v>32.984073575594273</c:v>
                </c:pt>
                <c:pt idx="52">
                  <c:v>33.852624495289227</c:v>
                </c:pt>
                <c:pt idx="53">
                  <c:v>34.072229699416795</c:v>
                </c:pt>
                <c:pt idx="54">
                  <c:v>36.531852848811113</c:v>
                </c:pt>
                <c:pt idx="55">
                  <c:v>37.414087034544472</c:v>
                </c:pt>
                <c:pt idx="56">
                  <c:v>37.786002691790003</c:v>
                </c:pt>
                <c:pt idx="57">
                  <c:v>38.179676985195201</c:v>
                </c:pt>
                <c:pt idx="58">
                  <c:v>46.0522655899507</c:v>
                </c:pt>
                <c:pt idx="59">
                  <c:v>46.395693135935403</c:v>
                </c:pt>
                <c:pt idx="60">
                  <c:v>48.383580080753589</c:v>
                </c:pt>
                <c:pt idx="61">
                  <c:v>48.713100044863211</c:v>
                </c:pt>
                <c:pt idx="62">
                  <c:v>51.982503364737596</c:v>
                </c:pt>
                <c:pt idx="63">
                  <c:v>52.2940780619112</c:v>
                </c:pt>
                <c:pt idx="64">
                  <c:v>53.836473755046974</c:v>
                </c:pt>
                <c:pt idx="65">
                  <c:v>55.294751009421311</c:v>
                </c:pt>
                <c:pt idx="66">
                  <c:v>57.617092866756394</c:v>
                </c:pt>
                <c:pt idx="67">
                  <c:v>58.173396141767597</c:v>
                </c:pt>
                <c:pt idx="68">
                  <c:v>58.3389412292508</c:v>
                </c:pt>
                <c:pt idx="69">
                  <c:v>66.741812471960642</c:v>
                </c:pt>
                <c:pt idx="70">
                  <c:v>66.89412292507869</c:v>
                </c:pt>
                <c:pt idx="71">
                  <c:v>68.549125168236927</c:v>
                </c:pt>
                <c:pt idx="72">
                  <c:v>69.448183041722842</c:v>
                </c:pt>
                <c:pt idx="73">
                  <c:v>69.810004486316842</c:v>
                </c:pt>
                <c:pt idx="74">
                  <c:v>74.837819650067459</c:v>
                </c:pt>
                <c:pt idx="75">
                  <c:v>91.212427097353</c:v>
                </c:pt>
                <c:pt idx="76">
                  <c:v>91.822790489008483</c:v>
                </c:pt>
                <c:pt idx="77">
                  <c:v>92.001794526693558</c:v>
                </c:pt>
                <c:pt idx="78">
                  <c:v>93.072229699416795</c:v>
                </c:pt>
                <c:pt idx="79">
                  <c:v>95.03678779721848</c:v>
                </c:pt>
                <c:pt idx="80">
                  <c:v>104.9755495738</c:v>
                </c:pt>
                <c:pt idx="81">
                  <c:v>105.31247196051986</c:v>
                </c:pt>
                <c:pt idx="82">
                  <c:v>108.22812920592214</c:v>
                </c:pt>
                <c:pt idx="83">
                  <c:v>109.07761327949802</c:v>
                </c:pt>
                <c:pt idx="84">
                  <c:v>109.89143113503798</c:v>
                </c:pt>
                <c:pt idx="85">
                  <c:v>132.259982054733</c:v>
                </c:pt>
                <c:pt idx="86">
                  <c:v>133.12449528936671</c:v>
                </c:pt>
                <c:pt idx="87">
                  <c:v>133.65432929564798</c:v>
                </c:pt>
                <c:pt idx="88">
                  <c:v>175.66532077164598</c:v>
                </c:pt>
                <c:pt idx="89">
                  <c:v>176.59869896814698</c:v>
                </c:pt>
                <c:pt idx="90">
                  <c:v>248.89614176760938</c:v>
                </c:pt>
                <c:pt idx="91">
                  <c:v>249.21152983400592</c:v>
                </c:pt>
                <c:pt idx="92">
                  <c:v>301.48968147151197</c:v>
                </c:pt>
                <c:pt idx="93">
                  <c:v>322.41991924629758</c:v>
                </c:pt>
                <c:pt idx="94">
                  <c:v>331.11081202332963</c:v>
                </c:pt>
                <c:pt idx="95">
                  <c:v>331.52131000448526</c:v>
                </c:pt>
                <c:pt idx="96">
                  <c:v>655.23844773440999</c:v>
                </c:pt>
                <c:pt idx="97">
                  <c:v>660.35688649618703</c:v>
                </c:pt>
                <c:pt idx="98">
                  <c:v>660.53230148048362</c:v>
                </c:pt>
                <c:pt idx="99">
                  <c:v>1603.5630327501099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Sparsity!$B$2</c:f>
              <c:strCache>
                <c:ptCount val="1"/>
                <c:pt idx="0">
                  <c:v>Netflix</c:v>
                </c:pt>
              </c:strCache>
            </c:strRef>
          </c:tx>
          <c:marker>
            <c:symbol val="none"/>
          </c:marker>
          <c:val>
            <c:numRef>
              <c:f>Sparsity!$B$3:$B$102</c:f>
              <c:numCache>
                <c:formatCode>General</c:formatCode>
                <c:ptCount val="100"/>
                <c:pt idx="0">
                  <c:v>1</c:v>
                </c:pt>
                <c:pt idx="1">
                  <c:v>6.4503745318351955</c:v>
                </c:pt>
                <c:pt idx="2">
                  <c:v>7.6117637044603459</c:v>
                </c:pt>
                <c:pt idx="3">
                  <c:v>8.4091760299625502</c:v>
                </c:pt>
                <c:pt idx="4">
                  <c:v>8.8959822948587259</c:v>
                </c:pt>
                <c:pt idx="5">
                  <c:v>8.9641641130405194</c:v>
                </c:pt>
                <c:pt idx="6">
                  <c:v>10.289581205311499</c:v>
                </c:pt>
                <c:pt idx="7">
                  <c:v>10.432754511406237</c:v>
                </c:pt>
                <c:pt idx="8">
                  <c:v>11.177221654749699</c:v>
                </c:pt>
                <c:pt idx="9">
                  <c:v>11.205737146748406</c:v>
                </c:pt>
                <c:pt idx="10">
                  <c:v>12.658495062989402</c:v>
                </c:pt>
                <c:pt idx="11">
                  <c:v>13.064181137214799</c:v>
                </c:pt>
                <c:pt idx="12">
                  <c:v>13.481018045624801</c:v>
                </c:pt>
                <c:pt idx="13">
                  <c:v>13.782431052094006</c:v>
                </c:pt>
                <c:pt idx="14">
                  <c:v>16.86397684712286</c:v>
                </c:pt>
                <c:pt idx="15">
                  <c:v>17.290091930541351</c:v>
                </c:pt>
                <c:pt idx="16">
                  <c:v>17.673646578140929</c:v>
                </c:pt>
                <c:pt idx="17">
                  <c:v>17.882022471910059</c:v>
                </c:pt>
                <c:pt idx="18">
                  <c:v>17.943649982975696</c:v>
                </c:pt>
                <c:pt idx="19">
                  <c:v>18.3655090228124</c:v>
                </c:pt>
                <c:pt idx="20">
                  <c:v>19.6610486891386</c:v>
                </c:pt>
                <c:pt idx="21">
                  <c:v>19.790858018386135</c:v>
                </c:pt>
                <c:pt idx="22">
                  <c:v>21.386789240721704</c:v>
                </c:pt>
                <c:pt idx="23">
                  <c:v>21.732805583929164</c:v>
                </c:pt>
                <c:pt idx="24">
                  <c:v>23.797582567245499</c:v>
                </c:pt>
                <c:pt idx="25">
                  <c:v>24.746850527749405</c:v>
                </c:pt>
                <c:pt idx="26">
                  <c:v>25.616870956758667</c:v>
                </c:pt>
                <c:pt idx="27">
                  <c:v>25.883895131086131</c:v>
                </c:pt>
                <c:pt idx="28">
                  <c:v>25.9870616275111</c:v>
                </c:pt>
                <c:pt idx="29">
                  <c:v>27.574310520939687</c:v>
                </c:pt>
                <c:pt idx="30">
                  <c:v>28.084354783793</c:v>
                </c:pt>
                <c:pt idx="31">
                  <c:v>28.321927136533887</c:v>
                </c:pt>
                <c:pt idx="32">
                  <c:v>29.077800476676931</c:v>
                </c:pt>
                <c:pt idx="33">
                  <c:v>31.497020769492735</c:v>
                </c:pt>
                <c:pt idx="34">
                  <c:v>33.474208375893795</c:v>
                </c:pt>
                <c:pt idx="35">
                  <c:v>34.818947906026594</c:v>
                </c:pt>
                <c:pt idx="36">
                  <c:v>36.069543752128013</c:v>
                </c:pt>
                <c:pt idx="37">
                  <c:v>36.605294518215899</c:v>
                </c:pt>
                <c:pt idx="38">
                  <c:v>36.71424923391212</c:v>
                </c:pt>
                <c:pt idx="39">
                  <c:v>40.1314266258087</c:v>
                </c:pt>
                <c:pt idx="40">
                  <c:v>43.180881852230073</c:v>
                </c:pt>
                <c:pt idx="41">
                  <c:v>44.040943139257628</c:v>
                </c:pt>
                <c:pt idx="42">
                  <c:v>44.586227442968998</c:v>
                </c:pt>
                <c:pt idx="43">
                  <c:v>48.598144364998312</c:v>
                </c:pt>
                <c:pt idx="44">
                  <c:v>49.748638066053871</c:v>
                </c:pt>
                <c:pt idx="45">
                  <c:v>53.057882192713549</c:v>
                </c:pt>
                <c:pt idx="46">
                  <c:v>54.149387129724197</c:v>
                </c:pt>
                <c:pt idx="47">
                  <c:v>54.807116104868911</c:v>
                </c:pt>
                <c:pt idx="48">
                  <c:v>57.859039836567902</c:v>
                </c:pt>
                <c:pt idx="49">
                  <c:v>61.854187946884544</c:v>
                </c:pt>
                <c:pt idx="50">
                  <c:v>68.874361593462439</c:v>
                </c:pt>
                <c:pt idx="51">
                  <c:v>71.1666666666667</c:v>
                </c:pt>
                <c:pt idx="52">
                  <c:v>73.147514470548387</c:v>
                </c:pt>
                <c:pt idx="53">
                  <c:v>75.770003404834881</c:v>
                </c:pt>
                <c:pt idx="54">
                  <c:v>77.51949267960498</c:v>
                </c:pt>
                <c:pt idx="55">
                  <c:v>81.600527749404179</c:v>
                </c:pt>
                <c:pt idx="56">
                  <c:v>82.543581886278503</c:v>
                </c:pt>
                <c:pt idx="57">
                  <c:v>84.386959482465102</c:v>
                </c:pt>
                <c:pt idx="58">
                  <c:v>91.202162070139579</c:v>
                </c:pt>
                <c:pt idx="59">
                  <c:v>95.354102826012948</c:v>
                </c:pt>
                <c:pt idx="60">
                  <c:v>105.31452162070114</c:v>
                </c:pt>
                <c:pt idx="61">
                  <c:v>106.57030983997301</c:v>
                </c:pt>
                <c:pt idx="62">
                  <c:v>108.89759959142</c:v>
                </c:pt>
                <c:pt idx="63">
                  <c:v>112.02400408580222</c:v>
                </c:pt>
                <c:pt idx="64">
                  <c:v>112.74063670412002</c:v>
                </c:pt>
                <c:pt idx="65">
                  <c:v>113.49421178072917</c:v>
                </c:pt>
                <c:pt idx="66">
                  <c:v>115.23604017705084</c:v>
                </c:pt>
                <c:pt idx="67">
                  <c:v>117.22191011236001</c:v>
                </c:pt>
                <c:pt idx="68">
                  <c:v>118.980166836908</c:v>
                </c:pt>
                <c:pt idx="69">
                  <c:v>120.62878787878765</c:v>
                </c:pt>
                <c:pt idx="70">
                  <c:v>121.32856656452201</c:v>
                </c:pt>
                <c:pt idx="71">
                  <c:v>124.58758937691502</c:v>
                </c:pt>
                <c:pt idx="72">
                  <c:v>124.66734763364001</c:v>
                </c:pt>
                <c:pt idx="73">
                  <c:v>126.96552604698698</c:v>
                </c:pt>
                <c:pt idx="74">
                  <c:v>130.37351038474571</c:v>
                </c:pt>
                <c:pt idx="75">
                  <c:v>130.94748042220004</c:v>
                </c:pt>
                <c:pt idx="76">
                  <c:v>133.76098059244092</c:v>
                </c:pt>
                <c:pt idx="77">
                  <c:v>136.371722846442</c:v>
                </c:pt>
                <c:pt idx="78">
                  <c:v>138.90781409601598</c:v>
                </c:pt>
                <c:pt idx="79">
                  <c:v>144.93122233571728</c:v>
                </c:pt>
                <c:pt idx="80">
                  <c:v>152.43726591760341</c:v>
                </c:pt>
                <c:pt idx="81">
                  <c:v>155.14938712972398</c:v>
                </c:pt>
                <c:pt idx="82">
                  <c:v>158.90125978890001</c:v>
                </c:pt>
                <c:pt idx="83">
                  <c:v>164.91266598570002</c:v>
                </c:pt>
                <c:pt idx="84">
                  <c:v>169.89317330609501</c:v>
                </c:pt>
                <c:pt idx="85">
                  <c:v>174.26378958120495</c:v>
                </c:pt>
                <c:pt idx="86">
                  <c:v>178.96178072863501</c:v>
                </c:pt>
                <c:pt idx="87">
                  <c:v>182.400153217569</c:v>
                </c:pt>
                <c:pt idx="88">
                  <c:v>185.51157643854268</c:v>
                </c:pt>
                <c:pt idx="89">
                  <c:v>197.93462717058199</c:v>
                </c:pt>
                <c:pt idx="90">
                  <c:v>203.37274429690171</c:v>
                </c:pt>
                <c:pt idx="91">
                  <c:v>211.561372148451</c:v>
                </c:pt>
                <c:pt idx="92">
                  <c:v>218.01302349336058</c:v>
                </c:pt>
                <c:pt idx="93">
                  <c:v>220.76702417432767</c:v>
                </c:pt>
                <c:pt idx="94">
                  <c:v>221.59499489274771</c:v>
                </c:pt>
                <c:pt idx="95">
                  <c:v>227.44450119169161</c:v>
                </c:pt>
                <c:pt idx="96">
                  <c:v>233.36925434116398</c:v>
                </c:pt>
                <c:pt idx="97">
                  <c:v>233.42092271024899</c:v>
                </c:pt>
                <c:pt idx="98">
                  <c:v>241.69492679604971</c:v>
                </c:pt>
                <c:pt idx="99">
                  <c:v>251.840738849166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Sparsity!$C$2</c:f>
              <c:strCache>
                <c:ptCount val="1"/>
                <c:pt idx="0">
                  <c:v>ClueWeb-1B</c:v>
                </c:pt>
              </c:strCache>
            </c:strRef>
          </c:tx>
          <c:marker>
            <c:symbol val="none"/>
          </c:marker>
          <c:val>
            <c:numRef>
              <c:f>Sparsity!$C$3:$C$102</c:f>
              <c:numCache>
                <c:formatCode>General</c:formatCode>
                <c:ptCount val="100"/>
                <c:pt idx="0">
                  <c:v>1</c:v>
                </c:pt>
                <c:pt idx="1">
                  <c:v>1.0010129249220039</c:v>
                </c:pt>
                <c:pt idx="2">
                  <c:v>1.0013382185255277</c:v>
                </c:pt>
                <c:pt idx="3">
                  <c:v>1.0019737565623075</c:v>
                </c:pt>
                <c:pt idx="4">
                  <c:v>1.0545821829400301</c:v>
                </c:pt>
                <c:pt idx="5">
                  <c:v>1.0571579063131324</c:v>
                </c:pt>
                <c:pt idx="6">
                  <c:v>1.1633784229627224</c:v>
                </c:pt>
                <c:pt idx="7">
                  <c:v>1.1635474367211327</c:v>
                </c:pt>
                <c:pt idx="8">
                  <c:v>1.1979556281002701</c:v>
                </c:pt>
                <c:pt idx="9">
                  <c:v>1.1984013150659598</c:v>
                </c:pt>
                <c:pt idx="10">
                  <c:v>1.275821192704625</c:v>
                </c:pt>
                <c:pt idx="11">
                  <c:v>1.2764532578559598</c:v>
                </c:pt>
                <c:pt idx="12">
                  <c:v>1.34047937395452</c:v>
                </c:pt>
                <c:pt idx="13">
                  <c:v>1.3422574913033227</c:v>
                </c:pt>
                <c:pt idx="14">
                  <c:v>1.3765811758032525</c:v>
                </c:pt>
                <c:pt idx="15">
                  <c:v>1.37754200744355</c:v>
                </c:pt>
                <c:pt idx="16">
                  <c:v>1.386210329518953</c:v>
                </c:pt>
                <c:pt idx="17">
                  <c:v>1.3878599501062101</c:v>
                </c:pt>
                <c:pt idx="18">
                  <c:v>1.4992261253595898</c:v>
                </c:pt>
                <c:pt idx="19">
                  <c:v>1.4994009272604099</c:v>
                </c:pt>
                <c:pt idx="20">
                  <c:v>1.5272453651449598</c:v>
                </c:pt>
                <c:pt idx="21">
                  <c:v>1.5300155701030922</c:v>
                </c:pt>
                <c:pt idx="22">
                  <c:v>1.5963499973953399</c:v>
                </c:pt>
                <c:pt idx="23">
                  <c:v>1.5971128745651701</c:v>
                </c:pt>
                <c:pt idx="24">
                  <c:v>1.712955599159562</c:v>
                </c:pt>
                <c:pt idx="25">
                  <c:v>1.7130979874628798</c:v>
                </c:pt>
                <c:pt idx="26">
                  <c:v>1.8520400307929201</c:v>
                </c:pt>
                <c:pt idx="27">
                  <c:v>1.85443863700822</c:v>
                </c:pt>
                <c:pt idx="28">
                  <c:v>1.9243686583664674</c:v>
                </c:pt>
                <c:pt idx="29">
                  <c:v>1.9254174697714304</c:v>
                </c:pt>
                <c:pt idx="30">
                  <c:v>1.9279225778070974</c:v>
                </c:pt>
                <c:pt idx="31">
                  <c:v>1.92864725323702</c:v>
                </c:pt>
                <c:pt idx="32">
                  <c:v>1.9495239252866601</c:v>
                </c:pt>
                <c:pt idx="33">
                  <c:v>1.95030995502613</c:v>
                </c:pt>
                <c:pt idx="34">
                  <c:v>2.0446254203638343</c:v>
                </c:pt>
                <c:pt idx="35">
                  <c:v>2.04631208506254</c:v>
                </c:pt>
                <c:pt idx="36">
                  <c:v>2.0551343717260844</c:v>
                </c:pt>
                <c:pt idx="37">
                  <c:v>2.0566994854341343</c:v>
                </c:pt>
                <c:pt idx="38">
                  <c:v>2.0964906492559301</c:v>
                </c:pt>
                <c:pt idx="39">
                  <c:v>2.0965080136831613</c:v>
                </c:pt>
                <c:pt idx="40">
                  <c:v>2.1078736101222999</c:v>
                </c:pt>
                <c:pt idx="41">
                  <c:v>2.1093808424062575</c:v>
                </c:pt>
                <c:pt idx="42">
                  <c:v>2.2623151412017299</c:v>
                </c:pt>
                <c:pt idx="43">
                  <c:v>2.2626994738578468</c:v>
                </c:pt>
                <c:pt idx="44">
                  <c:v>2.2752562700052668</c:v>
                </c:pt>
                <c:pt idx="45">
                  <c:v>2.2775055421463684</c:v>
                </c:pt>
                <c:pt idx="46">
                  <c:v>2.4389981883114298</c:v>
                </c:pt>
                <c:pt idx="47">
                  <c:v>2.4418829984892843</c:v>
                </c:pt>
                <c:pt idx="48">
                  <c:v>2.6615314267192201</c:v>
                </c:pt>
                <c:pt idx="49">
                  <c:v>2.6627793502231301</c:v>
                </c:pt>
                <c:pt idx="50">
                  <c:v>2.9893417145635501</c:v>
                </c:pt>
                <c:pt idx="51">
                  <c:v>2.9922809332800728</c:v>
                </c:pt>
                <c:pt idx="52">
                  <c:v>3.0653527583392699</c:v>
                </c:pt>
                <c:pt idx="53">
                  <c:v>3.0672396927654044</c:v>
                </c:pt>
                <c:pt idx="54">
                  <c:v>3.5905468058136067</c:v>
                </c:pt>
                <c:pt idx="55">
                  <c:v>3.5922647264813299</c:v>
                </c:pt>
                <c:pt idx="56">
                  <c:v>4.5976314921252301</c:v>
                </c:pt>
                <c:pt idx="57">
                  <c:v>4.6050738856378803</c:v>
                </c:pt>
                <c:pt idx="58">
                  <c:v>4.7651889539090106</c:v>
                </c:pt>
                <c:pt idx="59">
                  <c:v>4.7674822159324375</c:v>
                </c:pt>
                <c:pt idx="60">
                  <c:v>4.8017028714974455</c:v>
                </c:pt>
                <c:pt idx="61">
                  <c:v>4.80573141861582</c:v>
                </c:pt>
                <c:pt idx="62">
                  <c:v>4.8467519838858104</c:v>
                </c:pt>
                <c:pt idx="63">
                  <c:v>4.8555244925246104</c:v>
                </c:pt>
                <c:pt idx="64">
                  <c:v>5.0185567845711399</c:v>
                </c:pt>
                <c:pt idx="65">
                  <c:v>5.0235149073607648</c:v>
                </c:pt>
                <c:pt idx="66">
                  <c:v>5.2686994622815799</c:v>
                </c:pt>
                <c:pt idx="67">
                  <c:v>5.2718482117534098</c:v>
                </c:pt>
                <c:pt idx="68">
                  <c:v>5.7950823942072303</c:v>
                </c:pt>
                <c:pt idx="69">
                  <c:v>5.79860853056429</c:v>
                </c:pt>
                <c:pt idx="70">
                  <c:v>8.4260153848825219</c:v>
                </c:pt>
                <c:pt idx="71">
                  <c:v>8.4287693830418959</c:v>
                </c:pt>
                <c:pt idx="72">
                  <c:v>12.0779454409696</c:v>
                </c:pt>
                <c:pt idx="73">
                  <c:v>12.0809170732837</c:v>
                </c:pt>
                <c:pt idx="74">
                  <c:v>12.1757534714384</c:v>
                </c:pt>
                <c:pt idx="75">
                  <c:v>12.1799626086</c:v>
                </c:pt>
                <c:pt idx="76">
                  <c:v>12.552092702888926</c:v>
                </c:pt>
                <c:pt idx="77">
                  <c:v>12.552847476659323</c:v>
                </c:pt>
                <c:pt idx="78">
                  <c:v>12.816015790052498</c:v>
                </c:pt>
                <c:pt idx="79">
                  <c:v>12.816453373618804</c:v>
                </c:pt>
                <c:pt idx="80">
                  <c:v>12.848451382497798</c:v>
                </c:pt>
                <c:pt idx="81">
                  <c:v>12.848908645748301</c:v>
                </c:pt>
                <c:pt idx="82">
                  <c:v>12.874922873002404</c:v>
                </c:pt>
                <c:pt idx="83">
                  <c:v>12.875079152847517</c:v>
                </c:pt>
                <c:pt idx="84">
                  <c:v>12.928900773874581</c:v>
                </c:pt>
                <c:pt idx="85">
                  <c:v>12.931783268795501</c:v>
                </c:pt>
                <c:pt idx="86">
                  <c:v>13.4419964460806</c:v>
                </c:pt>
                <c:pt idx="87">
                  <c:v>13.442548634866627</c:v>
                </c:pt>
                <c:pt idx="88">
                  <c:v>15.5222351490736</c:v>
                </c:pt>
                <c:pt idx="89">
                  <c:v>15.523059380553001</c:v>
                </c:pt>
                <c:pt idx="90">
                  <c:v>21.563619209686959</c:v>
                </c:pt>
                <c:pt idx="91">
                  <c:v>26.522129804881647</c:v>
                </c:pt>
                <c:pt idx="92">
                  <c:v>32.114849479356394</c:v>
                </c:pt>
                <c:pt idx="93">
                  <c:v>39.319231103161997</c:v>
                </c:pt>
                <c:pt idx="94">
                  <c:v>48.122412266231471</c:v>
                </c:pt>
                <c:pt idx="95">
                  <c:v>55.235815867613596</c:v>
                </c:pt>
                <c:pt idx="96">
                  <c:v>58.461811572811897</c:v>
                </c:pt>
                <c:pt idx="97">
                  <c:v>62.110664652392927</c:v>
                </c:pt>
                <c:pt idx="98">
                  <c:v>72.022332968680146</c:v>
                </c:pt>
                <c:pt idx="99">
                  <c:v>80.149901312171664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8267136"/>
        <c:axId val="169560320"/>
      </c:lineChart>
      <c:catAx>
        <c:axId val="178267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Block ID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169560320"/>
        <c:crosses val="autoZero"/>
        <c:auto val="0"/>
        <c:lblAlgn val="ctr"/>
        <c:lblOffset val="10"/>
        <c:tickLblSkip val="10"/>
        <c:tickMarkSkip val="1"/>
        <c:noMultiLvlLbl val="0"/>
      </c:catAx>
      <c:valAx>
        <c:axId val="169560320"/>
        <c:scaling>
          <c:logBase val="10"/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 Block density (normalized 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78267136"/>
        <c:crosses val="autoZero"/>
        <c:crossBetween val="midCat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Sheet1!$E$1</c:f>
              <c:strCache>
                <c:ptCount val="1"/>
                <c:pt idx="0">
                  <c:v>Presto</c:v>
                </c:pt>
              </c:strCache>
            </c:strRef>
          </c:tx>
          <c:invertIfNegative val="0"/>
          <c:cat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</c:numCache>
            </c:numRef>
          </c:cat>
          <c:val>
            <c:numRef>
              <c:f>Sheet1!$E$2:$E$5</c:f>
              <c:numCache>
                <c:formatCode>General</c:formatCode>
                <c:ptCount val="4"/>
                <c:pt idx="0">
                  <c:v>19.239999999999998</c:v>
                </c:pt>
                <c:pt idx="1">
                  <c:v>10.42</c:v>
                </c:pt>
                <c:pt idx="2">
                  <c:v>7.54</c:v>
                </c:pt>
                <c:pt idx="3">
                  <c:v>7.66</c:v>
                </c:pt>
              </c:numCache>
            </c:numRef>
          </c:val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Hadoop-InMem</c:v>
                </c:pt>
              </c:strCache>
            </c:strRef>
          </c:tx>
          <c:invertIfNegative val="0"/>
          <c:cat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</c:numCache>
            </c:numRef>
          </c:cat>
          <c:val>
            <c:numRef>
              <c:f>Sheet1!$H$2:$H$5</c:f>
              <c:numCache>
                <c:formatCode>General</c:formatCode>
                <c:ptCount val="4"/>
                <c:pt idx="0">
                  <c:v>368</c:v>
                </c:pt>
                <c:pt idx="1">
                  <c:v>244</c:v>
                </c:pt>
                <c:pt idx="2">
                  <c:v>179</c:v>
                </c:pt>
                <c:pt idx="3">
                  <c:v>161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397504"/>
        <c:axId val="139829824"/>
      </c:barChart>
      <c:catAx>
        <c:axId val="1413975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workers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9829824"/>
        <c:crosses val="autoZero"/>
        <c:auto val="1"/>
        <c:lblAlgn val="ctr"/>
        <c:lblOffset val="100"/>
        <c:noMultiLvlLbl val="0"/>
      </c:catAx>
      <c:valAx>
        <c:axId val="139829824"/>
        <c:scaling>
          <c:logBase val="10"/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Time (sec)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139750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Sheet1!$E$1</c:f>
              <c:strCache>
                <c:ptCount val="1"/>
                <c:pt idx="0">
                  <c:v>Presto</c:v>
                </c:pt>
              </c:strCache>
            </c:strRef>
          </c:tx>
          <c:invertIfNegative val="0"/>
          <c:cat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</c:numCache>
            </c:numRef>
          </c:cat>
          <c:val>
            <c:numRef>
              <c:f>Sheet1!$E$2:$E$5</c:f>
              <c:numCache>
                <c:formatCode>General</c:formatCode>
                <c:ptCount val="4"/>
                <c:pt idx="0">
                  <c:v>19.239999999999998</c:v>
                </c:pt>
                <c:pt idx="1">
                  <c:v>10.42</c:v>
                </c:pt>
                <c:pt idx="2">
                  <c:v>7.54</c:v>
                </c:pt>
                <c:pt idx="3">
                  <c:v>7.66</c:v>
                </c:pt>
              </c:numCache>
            </c:numRef>
          </c:val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Hadoop-InMem</c:v>
                </c:pt>
              </c:strCache>
            </c:strRef>
          </c:tx>
          <c:invertIfNegative val="0"/>
          <c:cat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</c:numCache>
            </c:numRef>
          </c:cat>
          <c:val>
            <c:numRef>
              <c:f>Sheet1!$H$2:$H$5</c:f>
              <c:numCache>
                <c:formatCode>General</c:formatCode>
                <c:ptCount val="4"/>
                <c:pt idx="0">
                  <c:v>368</c:v>
                </c:pt>
                <c:pt idx="1">
                  <c:v>244</c:v>
                </c:pt>
                <c:pt idx="2">
                  <c:v>179</c:v>
                </c:pt>
                <c:pt idx="3">
                  <c:v>161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146176"/>
        <c:axId val="202032256"/>
      </c:barChart>
      <c:catAx>
        <c:axId val="2041461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workers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2032256"/>
        <c:crosses val="autoZero"/>
        <c:auto val="1"/>
        <c:lblAlgn val="ctr"/>
        <c:lblOffset val="100"/>
        <c:noMultiLvlLbl val="0"/>
      </c:catAx>
      <c:valAx>
        <c:axId val="202032256"/>
        <c:scaling>
          <c:logBase val="10"/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Time (sec)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414617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B723E-D43E-426E-A24B-73BE854802A5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82D42-AC4D-44F6-A92C-4D4466176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29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alternate way to do ML + graph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82D42-AC4D-44F6-A92C-4D44661761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6324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MapReduce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Spark, where only one record is addressed at a time, the ease of array-based programming is due to a global view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data. In contrast,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MapReduce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-like programs don’t act on the global structure of data which results in inefficiencies: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Pregel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observes that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MapReduce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has to pass the entire state of the graph between steps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</a:rPr>
              <a:t>Fine grained, lack of global state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82D42-AC4D-44F6-A92C-4D44661761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71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MapReduce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Spark, where only one record is addressed at a time, the ease of array-based programming is due to a global view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data. In contrast,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MapReduce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-like programs don’t act on the global structure of data which results in inefficiencies: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Pregel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observes that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MapReduce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has to pass the entire state of the graph between steps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</a:rPr>
              <a:t>Fine grained, lack of global state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82D42-AC4D-44F6-A92C-4D44661761F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710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MapReduce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Spark, where only one record is addressed at a time, the ease of array-based programming is due to a global view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data. In contrast,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MapReduce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-like programs don’t act on the global structure of data which results in inefficiencies: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Pregel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observes that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MapReduce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has to pass the entire state of the graph between steps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</a:rPr>
              <a:t>Fine grained, lack of global state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82D42-AC4D-44F6-A92C-4D44661761F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710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MapReduce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based systems where mappers scan any of the equal-size data partitions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82D42-AC4D-44F6-A92C-4D44661761F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79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MapReduce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based systems where mappers scan any of the equal-size data partitions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82D42-AC4D-44F6-A92C-4D44661761F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797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MapReduce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based systems where mappers scan any of the equal-size data partitions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82D42-AC4D-44F6-A92C-4D44661761F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797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MapReduce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based systems where mappers scan any of the equal-size data partitions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82D42-AC4D-44F6-A92C-4D44661761F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79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MapReduce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based systems where mappers scan any of the equal-size data partitions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82D42-AC4D-44F6-A92C-4D44661761F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797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MapReduce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based systems where mappers scan any of the equal-size data partitions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82D42-AC4D-44F6-A92C-4D44661761F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797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Dynamic, evolving data</a:t>
            </a:r>
            <a:r>
              <a:rPr lang="en-US" baseline="0" dirty="0" smtClean="0"/>
              <a:t>  - </a:t>
            </a:r>
            <a:r>
              <a:rPr lang="en-US" dirty="0" smtClean="0"/>
              <a:t>Benefits: Low latency, </a:t>
            </a:r>
            <a:r>
              <a:rPr lang="en-US" dirty="0" smtClean="0">
                <a:solidFill>
                  <a:srgbClr val="FF0000"/>
                </a:solidFill>
              </a:rPr>
              <a:t>fresher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82D42-AC4D-44F6-A92C-4D44661761F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46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major trends</a:t>
            </a:r>
            <a:r>
              <a:rPr lang="en-US" baseline="0" dirty="0" smtClean="0"/>
              <a:t> in industry - big data, complex algorithms used to analyze data – Two major classes – each algorithm is linear algebra operation – Common abstraction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82D42-AC4D-44F6-A92C-4D44661761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654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19.24, 7.66   368 to</a:t>
            </a:r>
            <a:r>
              <a:rPr lang="en-US" baseline="0" dirty="0" smtClean="0"/>
              <a:t> 161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82D42-AC4D-44F6-A92C-4D44661761F8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892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19.24, 7.66   368 to</a:t>
            </a:r>
            <a:r>
              <a:rPr lang="en-US" baseline="0" dirty="0" smtClean="0"/>
              <a:t> 161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82D42-AC4D-44F6-A92C-4D44661761F8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89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major trends</a:t>
            </a:r>
            <a:r>
              <a:rPr lang="en-US" baseline="0" dirty="0" smtClean="0"/>
              <a:t> in industry - big data, complex algorithms used to analyze data – Two major classes – each algorithm is linear algebra operation – Common abstraction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82D42-AC4D-44F6-A92C-4D44661761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65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82D42-AC4D-44F6-A92C-4D44661761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55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Multiply by adjacency matrix  step to neighbor vertices</a:t>
            </a:r>
          </a:p>
          <a:p>
            <a:r>
              <a:rPr lang="en-US" dirty="0" err="1" smtClean="0"/>
              <a:t>andrew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- all programs written in octave</a:t>
            </a:r>
          </a:p>
          <a:p>
            <a:r>
              <a:rPr lang="en-US" dirty="0" smtClean="0"/>
              <a:t>High performance computing</a:t>
            </a:r>
            <a:r>
              <a:rPr lang="en-US" baseline="0" dirty="0" smtClean="0"/>
              <a:t> community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82D42-AC4D-44F6-A92C-4D44661761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55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Multiply by adjacency matrix  step to neighbor vertices</a:t>
            </a:r>
          </a:p>
          <a:p>
            <a:r>
              <a:rPr lang="en-US" dirty="0" err="1" smtClean="0"/>
              <a:t>andrew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- all programs written in octave</a:t>
            </a:r>
          </a:p>
          <a:p>
            <a:r>
              <a:rPr lang="en-US" dirty="0" smtClean="0"/>
              <a:t>High performance computing</a:t>
            </a:r>
            <a:r>
              <a:rPr lang="en-US" baseline="0" dirty="0" smtClean="0"/>
              <a:t> community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82D42-AC4D-44F6-A92C-4D44661761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55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Multiply by adjacency matrix  step to neighbor vertices</a:t>
            </a:r>
          </a:p>
          <a:p>
            <a:r>
              <a:rPr lang="en-US" dirty="0" err="1" smtClean="0"/>
              <a:t>andrew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- all programs written in octave</a:t>
            </a:r>
          </a:p>
          <a:p>
            <a:r>
              <a:rPr lang="en-US" dirty="0" smtClean="0"/>
              <a:t>High performance computing</a:t>
            </a:r>
            <a:r>
              <a:rPr lang="en-US" baseline="0" dirty="0" smtClean="0"/>
              <a:t> community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82D42-AC4D-44F6-A92C-4D44661761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55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Multiply by adjacency matrix  step to neighbor vertices</a:t>
            </a:r>
          </a:p>
          <a:p>
            <a:r>
              <a:rPr lang="en-US" dirty="0" err="1" smtClean="0"/>
              <a:t>andrew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- all programs written in octave</a:t>
            </a:r>
          </a:p>
          <a:p>
            <a:r>
              <a:rPr lang="en-US" dirty="0" smtClean="0"/>
              <a:t>High performance computing</a:t>
            </a:r>
            <a:r>
              <a:rPr lang="en-US" baseline="0" dirty="0" smtClean="0"/>
              <a:t> community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82D42-AC4D-44F6-A92C-4D44661761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55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Multiply by adjacency matrix  step to neighbor vertices</a:t>
            </a:r>
          </a:p>
          <a:p>
            <a:r>
              <a:rPr lang="en-US" dirty="0" err="1" smtClean="0"/>
              <a:t>andrew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- all programs written in octave</a:t>
            </a:r>
          </a:p>
          <a:p>
            <a:r>
              <a:rPr lang="en-US" dirty="0" smtClean="0"/>
              <a:t>High performance computing</a:t>
            </a:r>
            <a:r>
              <a:rPr lang="en-US" baseline="0" dirty="0" smtClean="0"/>
              <a:t> community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82D42-AC4D-44F6-A92C-4D44661761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55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E987-8BC9-44E5-925A-DF2F1CA275DA}" type="datetime1">
              <a:rPr lang="en-US" smtClean="0"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8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20AC-769A-44BB-AD08-837963D20DB3}" type="datetime1">
              <a:rPr lang="en-US" smtClean="0"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1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4638-C3BC-4753-BA3A-E33D3D078C0D}" type="datetime1">
              <a:rPr lang="en-US" smtClean="0"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60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Lin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39725" y="420624"/>
            <a:ext cx="8375650" cy="439737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33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cap="none" baseline="0">
                <a:solidFill>
                  <a:srgbClr val="000000"/>
                </a:solidFill>
                <a:latin typeface="Futura Bk" pitchFamily="34" charset="0"/>
              </a:defRPr>
            </a:lvl1pPr>
          </a:lstStyle>
          <a:p>
            <a:r>
              <a:rPr lang="en-US" dirty="0" smtClean="0"/>
              <a:t>SINGLE LINE TITLE</a:t>
            </a:r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0"/>
          </p:nvPr>
        </p:nvSpPr>
        <p:spPr>
          <a:xfrm>
            <a:off x="365760" y="1142999"/>
            <a:ext cx="8348472" cy="5006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000"/>
              </a:spcBef>
              <a:buClr>
                <a:srgbClr val="000000"/>
              </a:buClr>
              <a:defRPr>
                <a:solidFill>
                  <a:srgbClr val="000000"/>
                </a:solidFill>
              </a:defRPr>
            </a:lvl1pPr>
            <a:lvl2pPr marL="342900" indent="-114300">
              <a:lnSpc>
                <a:spcPct val="110000"/>
              </a:lnSpc>
              <a:spcBef>
                <a:spcPts val="500"/>
              </a:spcBef>
              <a:buSzPct val="80000"/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lvl2pPr>
            <a:lvl3pPr marL="571500" indent="-168275">
              <a:lnSpc>
                <a:spcPct val="110000"/>
              </a:lnSpc>
              <a:spcBef>
                <a:spcPts val="400"/>
              </a:spcBef>
              <a:buFont typeface="Futura Bk" pitchFamily="34" charset="0"/>
              <a:buChar char="−"/>
              <a:defRPr sz="1400">
                <a:solidFill>
                  <a:srgbClr val="000000"/>
                </a:solidFill>
              </a:defRPr>
            </a:lvl3pPr>
            <a:lvl4pPr marL="800100" indent="-114300">
              <a:lnSpc>
                <a:spcPct val="110000"/>
              </a:lnSpc>
              <a:spcBef>
                <a:spcPts val="400"/>
              </a:spcBef>
              <a:buSzPct val="80000"/>
              <a:buFont typeface="Arial" pitchFamily="34" charset="0"/>
              <a:buChar char="•"/>
              <a:defRPr sz="1400">
                <a:solidFill>
                  <a:srgbClr val="000000"/>
                </a:solidFill>
              </a:defRPr>
            </a:lvl4pPr>
            <a:lvl5pPr marL="1028700" indent="-174625">
              <a:lnSpc>
                <a:spcPct val="110000"/>
              </a:lnSpc>
              <a:spcBef>
                <a:spcPts val="400"/>
              </a:spcBef>
              <a:buFont typeface="Futura Bk" pitchFamily="34" charset="0"/>
              <a:buChar char="−"/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4DD2FD2-6FB7-4016-A6C2-A2A548F5F25A}" type="datetime1">
              <a:rPr lang="en-US" smtClean="0"/>
              <a:t>6/29/2012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80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5ED9-FCC8-4476-859D-F44AA794ECFD}" type="datetime1">
              <a:rPr lang="en-US" smtClean="0"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2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EEFD-40A5-40C3-A53C-D81F706BD65F}" type="datetime1">
              <a:rPr lang="en-US" smtClean="0"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9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B275-B4D5-4810-B20C-FC7379E37BED}" type="datetime1">
              <a:rPr lang="en-US" smtClean="0"/>
              <a:t>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3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59AA-1055-4AA5-8902-E766FF24D05E}" type="datetime1">
              <a:rPr lang="en-US" smtClean="0"/>
              <a:t>6/29/2012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60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2CF8-6B00-428A-9DDF-FF079F2014A9}" type="datetime1">
              <a:rPr lang="en-US" smtClean="0"/>
              <a:t>6/29/2012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5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4839-825F-42E9-BF7B-73D0321DB3D0}" type="datetime1">
              <a:rPr lang="en-US" smtClean="0"/>
              <a:t>6/29/2012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6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7CA-3F51-4860-BBEC-6DF2280A6000}" type="datetime1">
              <a:rPr lang="en-US" smtClean="0"/>
              <a:t>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6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9D9D-24D9-4EEA-BB53-41D4612E1D3A}" type="datetime1">
              <a:rPr lang="en-US" smtClean="0"/>
              <a:t>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2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FF4FD-2EC5-45C0-9787-5E7ADD8C2D20}" type="datetime1">
              <a:rPr lang="en-US" smtClean="0"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723FE-55B4-40A8-B927-B1694BA2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2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44575"/>
            <a:ext cx="7772400" cy="1470025"/>
          </a:xfrm>
        </p:spPr>
        <p:txBody>
          <a:bodyPr/>
          <a:lstStyle/>
          <a:p>
            <a:r>
              <a:rPr lang="en-US" dirty="0" smtClean="0"/>
              <a:t>Using R for Iterative and Incremental 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Shivaram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Venkataraman</a:t>
            </a:r>
            <a:r>
              <a:rPr lang="en-US" dirty="0" smtClean="0"/>
              <a:t>, Indrajit Roy, Alvin AuYoung,  Robert Schreiber</a:t>
            </a:r>
          </a:p>
          <a:p>
            <a:endParaRPr lang="en-US" dirty="0"/>
          </a:p>
          <a:p>
            <a:r>
              <a:rPr lang="en-US" dirty="0" smtClean="0"/>
              <a:t>UC Berkeley and HP Labs</a:t>
            </a:r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533400" y="5728061"/>
            <a:ext cx="2661667" cy="874926"/>
            <a:chOff x="4953000" y="5181600"/>
            <a:chExt cx="4000688" cy="1342241"/>
          </a:xfrm>
        </p:grpSpPr>
        <p:pic>
          <p:nvPicPr>
            <p:cNvPr id="5" name="Picture 4" descr="amplab_hires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0" y="5181600"/>
              <a:ext cx="4000688" cy="1342241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6611706" y="6132997"/>
              <a:ext cx="1512428" cy="379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dirty="0" smtClean="0">
                  <a:solidFill>
                    <a:srgbClr val="F2A736"/>
                  </a:solidFill>
                  <a:latin typeface="Corbel"/>
                  <a:cs typeface="Corbel"/>
                </a:rPr>
                <a:t>UC BERKELEY</a:t>
              </a:r>
              <a:endParaRPr lang="en-US" sz="1300" dirty="0">
                <a:solidFill>
                  <a:srgbClr val="F2A736"/>
                </a:solidFill>
                <a:latin typeface="Corbel"/>
                <a:cs typeface="Corbel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562599"/>
            <a:ext cx="1079861" cy="1079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419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Linear Algebra on Existing Frameworks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381000" y="3352800"/>
            <a:ext cx="8229600" cy="2819400"/>
          </a:xfrm>
        </p:spPr>
        <p:txBody>
          <a:bodyPr>
            <a:normAutofit fontScale="92500" lnSpcReduction="10000"/>
          </a:bodyPr>
          <a:lstStyle/>
          <a:p>
            <a:pPr>
              <a:buChar char=" "/>
            </a:pPr>
            <a:r>
              <a:rPr lang="en-US" smtClean="0"/>
              <a:t>                                          </a:t>
            </a:r>
            <a:endParaRPr lang="en-US" dirty="0" smtClean="0"/>
          </a:p>
          <a:p>
            <a:pPr lvl="1">
              <a:buChar char=" "/>
            </a:pPr>
            <a:r>
              <a:rPr lang="en-US" smtClean="0"/>
              <a:t>             </a:t>
            </a:r>
            <a:r>
              <a:rPr lang="en-US" i="1" smtClean="0"/>
              <a:t>      </a:t>
            </a:r>
            <a:r>
              <a:rPr lang="en-US" smtClean="0"/>
              <a:t>             </a:t>
            </a:r>
            <a:endParaRPr lang="en-US" dirty="0" smtClean="0"/>
          </a:p>
          <a:p>
            <a:pPr lvl="1">
              <a:buChar char=" "/>
            </a:pPr>
            <a:r>
              <a:rPr lang="en-US" smtClean="0"/>
              <a:t>                                          </a:t>
            </a:r>
            <a:endParaRPr lang="en-US" dirty="0" smtClean="0"/>
          </a:p>
          <a:p>
            <a:pPr>
              <a:buChar char=" "/>
            </a:pPr>
            <a:r>
              <a:rPr lang="en-US" smtClean="0"/>
              <a:t>                                          </a:t>
            </a:r>
            <a:endParaRPr lang="en-US" dirty="0" smtClean="0"/>
          </a:p>
          <a:p>
            <a:pPr lvl="1">
              <a:buChar char=" "/>
            </a:pPr>
            <a:r>
              <a:rPr lang="en-US" smtClean="0"/>
              <a:t>             </a:t>
            </a:r>
            <a:r>
              <a:rPr lang="en-US" i="1" smtClean="0"/>
              <a:t>      </a:t>
            </a:r>
            <a:r>
              <a:rPr lang="en-US" smtClean="0"/>
              <a:t>            </a:t>
            </a:r>
            <a:endParaRPr lang="en-US" dirty="0" smtClean="0"/>
          </a:p>
          <a:p>
            <a:pPr lvl="1">
              <a:buChar char=" "/>
            </a:pPr>
            <a:r>
              <a:rPr lang="en-US" smtClean="0"/>
              <a:t>                      </a:t>
            </a: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6" name="Date Placeholder 5" descr="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FF00-65EF-4512-B315-BAF4F71C5CA5}" type="datetime1">
              <a:rPr lang="en-US" smtClean="0"/>
              <a:t>6/29/2012</a:t>
            </a:fld>
            <a:endParaRPr lang="en-US"/>
          </a:p>
        </p:txBody>
      </p:sp>
      <p:sp>
        <p:nvSpPr>
          <p:cNvPr id="7" name="Slide Number Placeholder 6" descr="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10</a:t>
            </a:fld>
            <a:endParaRPr lang="en-US"/>
          </a:p>
        </p:txBody>
      </p:sp>
      <p:sp>
        <p:nvSpPr>
          <p:cNvPr id="8" name="Rectangle 7" descr=" 8"/>
          <p:cNvSpPr/>
          <p:nvPr/>
        </p:nvSpPr>
        <p:spPr>
          <a:xfrm>
            <a:off x="381000" y="1524000"/>
            <a:ext cx="7772400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Matrix Operations:  </a:t>
            </a:r>
            <a:r>
              <a:rPr lang="en-US" sz="3200" i="1" dirty="0" smtClean="0">
                <a:solidFill>
                  <a:srgbClr val="C00000"/>
                </a:solidFill>
              </a:rPr>
              <a:t>Structured</a:t>
            </a:r>
            <a:r>
              <a:rPr lang="en-US" sz="3200" dirty="0">
                <a:solidFill>
                  <a:prstClr val="black"/>
                </a:solidFill>
              </a:rPr>
              <a:t>, coarse grained</a:t>
            </a:r>
          </a:p>
          <a:p>
            <a:pPr lvl="1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                         Need global </a:t>
            </a:r>
            <a:r>
              <a:rPr lang="en-US" sz="3200" dirty="0">
                <a:solidFill>
                  <a:prstClr val="black"/>
                </a:solidFill>
              </a:rPr>
              <a:t>state</a:t>
            </a:r>
          </a:p>
        </p:txBody>
      </p:sp>
    </p:spTree>
    <p:extLst>
      <p:ext uri="{BB962C8B-B14F-4D97-AF65-F5344CB8AC3E}">
        <p14:creationId xmlns:p14="http://schemas.microsoft.com/office/powerpoint/2010/main" val="3867230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Linear Algebra on Existing Frameworks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381000" y="3352800"/>
            <a:ext cx="8229600" cy="28194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mtClean="0">
                <a:latin typeface="Gill Sans MT"/>
              </a:rPr>
              <a:t>Data-parallel frameworks – MapReduce/Dryad</a:t>
            </a:r>
          </a:p>
          <a:p>
            <a:pPr lvl="1"/>
            <a:r>
              <a:rPr lang="en-US" smtClean="0">
                <a:latin typeface="Gill Sans MT"/>
              </a:rPr>
              <a:t>Process each </a:t>
            </a:r>
            <a:r>
              <a:rPr lang="en-US" i="1" smtClean="0">
                <a:latin typeface="Gill Sans MT"/>
              </a:rPr>
              <a:t>record</a:t>
            </a:r>
            <a:r>
              <a:rPr lang="en-US" smtClean="0">
                <a:latin typeface="Gill Sans MT"/>
              </a:rPr>
              <a:t> in parallel </a:t>
            </a:r>
          </a:p>
          <a:p>
            <a:pPr lvl="1"/>
            <a:r>
              <a:rPr lang="en-US" smtClean="0">
                <a:latin typeface="Gill Sans MT"/>
              </a:rPr>
              <a:t>Use case:  Computing sufficient statistics</a:t>
            </a:r>
          </a:p>
          <a:p>
            <a:pPr>
              <a:buChar char=" "/>
            </a:pPr>
            <a:r>
              <a:rPr lang="en-US" smtClean="0"/>
              <a:t>                                          </a:t>
            </a:r>
            <a:endParaRPr lang="en-US" dirty="0" smtClean="0"/>
          </a:p>
          <a:p>
            <a:pPr lvl="1">
              <a:buChar char=" "/>
            </a:pPr>
            <a:r>
              <a:rPr lang="en-US" smtClean="0"/>
              <a:t>             </a:t>
            </a:r>
            <a:r>
              <a:rPr lang="en-US" i="1" smtClean="0"/>
              <a:t>      </a:t>
            </a:r>
            <a:r>
              <a:rPr lang="en-US" smtClean="0"/>
              <a:t>            </a:t>
            </a:r>
            <a:endParaRPr lang="en-US" dirty="0" smtClean="0"/>
          </a:p>
          <a:p>
            <a:pPr lvl="1">
              <a:buChar char=" "/>
            </a:pPr>
            <a:r>
              <a:rPr lang="en-US" smtClean="0"/>
              <a:t>                      </a:t>
            </a: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6" name="Date Placeholder 5" descr="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FF00-65EF-4512-B315-BAF4F71C5CA5}" type="datetime1">
              <a:rPr lang="en-US" smtClean="0"/>
              <a:t>6/29/2012</a:t>
            </a:fld>
            <a:endParaRPr lang="en-US"/>
          </a:p>
        </p:txBody>
      </p:sp>
      <p:sp>
        <p:nvSpPr>
          <p:cNvPr id="7" name="Slide Number Placeholder 6" descr="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11</a:t>
            </a:fld>
            <a:endParaRPr lang="en-US"/>
          </a:p>
        </p:txBody>
      </p:sp>
      <p:sp>
        <p:nvSpPr>
          <p:cNvPr id="8" name="Rectangle 7" descr=" 8"/>
          <p:cNvSpPr/>
          <p:nvPr/>
        </p:nvSpPr>
        <p:spPr>
          <a:xfrm>
            <a:off x="381000" y="1524000"/>
            <a:ext cx="7772400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Matrix Operations:  </a:t>
            </a:r>
            <a:r>
              <a:rPr lang="en-US" sz="3200" i="1" dirty="0" smtClean="0">
                <a:solidFill>
                  <a:srgbClr val="C00000"/>
                </a:solidFill>
              </a:rPr>
              <a:t>Structured</a:t>
            </a:r>
            <a:r>
              <a:rPr lang="en-US" sz="3200" dirty="0">
                <a:solidFill>
                  <a:prstClr val="black"/>
                </a:solidFill>
              </a:rPr>
              <a:t>, coarse grained</a:t>
            </a:r>
          </a:p>
          <a:p>
            <a:pPr lvl="1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                         Need global </a:t>
            </a:r>
            <a:r>
              <a:rPr lang="en-US" sz="3200" dirty="0">
                <a:solidFill>
                  <a:prstClr val="black"/>
                </a:solidFill>
              </a:rPr>
              <a:t>state</a:t>
            </a:r>
          </a:p>
        </p:txBody>
      </p:sp>
    </p:spTree>
    <p:extLst>
      <p:ext uri="{BB962C8B-B14F-4D97-AF65-F5344CB8AC3E}">
        <p14:creationId xmlns:p14="http://schemas.microsoft.com/office/powerpoint/2010/main" val="1911989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Linear Algebra on Existing Frameworks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381000" y="3352800"/>
            <a:ext cx="8229600" cy="28194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mtClean="0">
                <a:latin typeface="Gill Sans MT"/>
              </a:rPr>
              <a:t>Data-parallel frameworks – MapReduce/Dryad</a:t>
            </a:r>
          </a:p>
          <a:p>
            <a:pPr lvl="1"/>
            <a:r>
              <a:rPr lang="en-US" smtClean="0">
                <a:latin typeface="Gill Sans MT"/>
              </a:rPr>
              <a:t>Process each </a:t>
            </a:r>
            <a:r>
              <a:rPr lang="en-US" i="1" smtClean="0">
                <a:latin typeface="Gill Sans MT"/>
              </a:rPr>
              <a:t>record</a:t>
            </a:r>
            <a:r>
              <a:rPr lang="en-US" smtClean="0">
                <a:latin typeface="Gill Sans MT"/>
              </a:rPr>
              <a:t> in parallel </a:t>
            </a:r>
          </a:p>
          <a:p>
            <a:pPr lvl="1"/>
            <a:r>
              <a:rPr lang="en-US" smtClean="0">
                <a:latin typeface="Gill Sans MT"/>
              </a:rPr>
              <a:t>Use case:  Computing sufficient statistics</a:t>
            </a:r>
          </a:p>
          <a:p>
            <a:pPr marL="0" lvl="0" indent="0">
              <a:buNone/>
            </a:pPr>
            <a:r>
              <a:rPr lang="en-US" smtClean="0">
                <a:latin typeface="Gill Sans MT"/>
              </a:rPr>
              <a:t>Graph-centric frameworks – Pregel/GraphLab</a:t>
            </a:r>
          </a:p>
          <a:p>
            <a:pPr lvl="1"/>
            <a:r>
              <a:rPr lang="en-US" smtClean="0">
                <a:latin typeface="Gill Sans MT"/>
              </a:rPr>
              <a:t>Process each </a:t>
            </a:r>
            <a:r>
              <a:rPr lang="en-US" i="1" smtClean="0">
                <a:latin typeface="Gill Sans MT"/>
              </a:rPr>
              <a:t>vertex</a:t>
            </a:r>
            <a:r>
              <a:rPr lang="en-US" smtClean="0">
                <a:latin typeface="Gill Sans MT"/>
              </a:rPr>
              <a:t> in parallel</a:t>
            </a:r>
          </a:p>
          <a:p>
            <a:pPr lvl="1"/>
            <a:r>
              <a:rPr lang="en-US" smtClean="0">
                <a:latin typeface="Gill Sans MT"/>
              </a:rPr>
              <a:t>Use case: Graph models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6" name="Date Placeholder 5" descr="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FF00-65EF-4512-B315-BAF4F71C5CA5}" type="datetime1">
              <a:rPr lang="en-US" smtClean="0"/>
              <a:t>6/29/2012</a:t>
            </a:fld>
            <a:endParaRPr lang="en-US"/>
          </a:p>
        </p:txBody>
      </p:sp>
      <p:sp>
        <p:nvSpPr>
          <p:cNvPr id="7" name="Slide Number Placeholder 6" descr="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12</a:t>
            </a:fld>
            <a:endParaRPr lang="en-US"/>
          </a:p>
        </p:txBody>
      </p:sp>
      <p:sp>
        <p:nvSpPr>
          <p:cNvPr id="8" name="Rectangle 7" descr=" 8"/>
          <p:cNvSpPr/>
          <p:nvPr/>
        </p:nvSpPr>
        <p:spPr>
          <a:xfrm>
            <a:off x="381000" y="1524000"/>
            <a:ext cx="7772400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Matrix Operations:  </a:t>
            </a:r>
            <a:r>
              <a:rPr lang="en-US" sz="3200" i="1" dirty="0" smtClean="0">
                <a:solidFill>
                  <a:srgbClr val="C00000"/>
                </a:solidFill>
              </a:rPr>
              <a:t>Structured</a:t>
            </a:r>
            <a:r>
              <a:rPr lang="en-US" sz="3200" dirty="0">
                <a:solidFill>
                  <a:prstClr val="black"/>
                </a:solidFill>
              </a:rPr>
              <a:t>, coarse grained</a:t>
            </a:r>
          </a:p>
          <a:p>
            <a:pPr lvl="1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                         Need global </a:t>
            </a:r>
            <a:r>
              <a:rPr lang="en-US" sz="3200" dirty="0">
                <a:solidFill>
                  <a:prstClr val="black"/>
                </a:solidFill>
              </a:rPr>
              <a:t>state</a:t>
            </a:r>
          </a:p>
        </p:txBody>
      </p:sp>
    </p:spTree>
    <p:extLst>
      <p:ext uri="{BB962C8B-B14F-4D97-AF65-F5344CB8AC3E}">
        <p14:creationId xmlns:p14="http://schemas.microsoft.com/office/powerpoint/2010/main" val="1186052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 1 – Sparse Matrices</a:t>
            </a:r>
            <a:endParaRPr lang="en-US" dirty="0"/>
          </a:p>
        </p:txBody>
      </p:sp>
      <p:sp>
        <p:nvSpPr>
          <p:cNvPr id="3" name="Date Placeholder 2" descr="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4BB3-6017-42BD-8F85-04918DDD2401}" type="datetime1">
              <a:rPr lang="en-US" smtClean="0"/>
              <a:t>6/29/2012</a:t>
            </a:fld>
            <a:endParaRPr lang="en-US"/>
          </a:p>
        </p:txBody>
      </p:sp>
      <p:sp>
        <p:nvSpPr>
          <p:cNvPr id="6" name="Slide Number Placeholder 5" descr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10" name="Table 9" descr="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201312"/>
              </p:ext>
            </p:extLst>
          </p:nvPr>
        </p:nvGraphicFramePr>
        <p:xfrm>
          <a:off x="381000" y="2209800"/>
          <a:ext cx="3657600" cy="321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 descr="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56177"/>
              </p:ext>
            </p:extLst>
          </p:nvPr>
        </p:nvGraphicFramePr>
        <p:xfrm>
          <a:off x="4876800" y="2057400"/>
          <a:ext cx="3657600" cy="80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 descr="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422107"/>
              </p:ext>
            </p:extLst>
          </p:nvPr>
        </p:nvGraphicFramePr>
        <p:xfrm>
          <a:off x="4876800" y="2971800"/>
          <a:ext cx="3657600" cy="80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 descr="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910535"/>
              </p:ext>
            </p:extLst>
          </p:nvPr>
        </p:nvGraphicFramePr>
        <p:xfrm>
          <a:off x="4876800" y="3886200"/>
          <a:ext cx="3657600" cy="80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 descr="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018315"/>
              </p:ext>
            </p:extLst>
          </p:nvPr>
        </p:nvGraphicFramePr>
        <p:xfrm>
          <a:off x="4876800" y="4800600"/>
          <a:ext cx="3657600" cy="80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Straight Arrow Connector 4" descr=" 5"/>
          <p:cNvCxnSpPr/>
          <p:nvPr/>
        </p:nvCxnSpPr>
        <p:spPr>
          <a:xfrm>
            <a:off x="4191000" y="3810000"/>
            <a:ext cx="45720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9805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 1 – Sparse Matrices</a:t>
            </a:r>
            <a:endParaRPr lang="en-US" dirty="0"/>
          </a:p>
        </p:txBody>
      </p:sp>
      <p:sp>
        <p:nvSpPr>
          <p:cNvPr id="3" name="Date Placeholder 2" descr="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4BB3-6017-42BD-8F85-04918DDD2401}" type="datetime1">
              <a:rPr lang="en-US" smtClean="0"/>
              <a:t>6/29/2012</a:t>
            </a:fld>
            <a:endParaRPr lang="en-US"/>
          </a:p>
        </p:txBody>
      </p:sp>
      <p:sp>
        <p:nvSpPr>
          <p:cNvPr id="6" name="Slide Number Placeholder 5" descr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10" name="Table 9" descr="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820329"/>
              </p:ext>
            </p:extLst>
          </p:nvPr>
        </p:nvGraphicFramePr>
        <p:xfrm>
          <a:off x="381000" y="2209800"/>
          <a:ext cx="3657600" cy="321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 descr="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269213"/>
              </p:ext>
            </p:extLst>
          </p:nvPr>
        </p:nvGraphicFramePr>
        <p:xfrm>
          <a:off x="4876800" y="2057400"/>
          <a:ext cx="3657600" cy="80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 descr="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688211"/>
              </p:ext>
            </p:extLst>
          </p:nvPr>
        </p:nvGraphicFramePr>
        <p:xfrm>
          <a:off x="4876800" y="2971800"/>
          <a:ext cx="3657600" cy="80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 descr="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790766"/>
              </p:ext>
            </p:extLst>
          </p:nvPr>
        </p:nvGraphicFramePr>
        <p:xfrm>
          <a:off x="4876800" y="3886200"/>
          <a:ext cx="3657600" cy="80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 descr="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487143"/>
              </p:ext>
            </p:extLst>
          </p:nvPr>
        </p:nvGraphicFramePr>
        <p:xfrm>
          <a:off x="4876800" y="4800600"/>
          <a:ext cx="3657600" cy="80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4864" marR="54864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Straight Arrow Connector 4" descr=" 5"/>
          <p:cNvCxnSpPr/>
          <p:nvPr/>
        </p:nvCxnSpPr>
        <p:spPr>
          <a:xfrm>
            <a:off x="4191000" y="3810000"/>
            <a:ext cx="45720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 descr=" 11"/>
          <p:cNvSpPr/>
          <p:nvPr/>
        </p:nvSpPr>
        <p:spPr>
          <a:xfrm>
            <a:off x="4673600" y="3695700"/>
            <a:ext cx="4165600" cy="11049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12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 1 – Sparse Matrices</a:t>
            </a:r>
            <a:endParaRPr lang="en-US" dirty="0"/>
          </a:p>
        </p:txBody>
      </p:sp>
      <p:sp>
        <p:nvSpPr>
          <p:cNvPr id="3" name="Date Placeholder 2" descr="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32B66-73C1-4D2E-AD02-BDBC2C13ECDA}" type="datetime1">
              <a:rPr lang="en-US" smtClean="0"/>
              <a:t>6/29/2012</a:t>
            </a:fld>
            <a:endParaRPr lang="en-US"/>
          </a:p>
        </p:txBody>
      </p:sp>
      <p:sp>
        <p:nvSpPr>
          <p:cNvPr id="6" name="Slide Number Placeholder 5" descr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72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 1 – Sparse Matrices</a:t>
            </a:r>
            <a:endParaRPr lang="en-US" dirty="0"/>
          </a:p>
        </p:txBody>
      </p:sp>
      <p:graphicFrame>
        <p:nvGraphicFramePr>
          <p:cNvPr id="5" name="Chart 4" descr=" 4"/>
          <p:cNvGraphicFramePr/>
          <p:nvPr>
            <p:extLst>
              <p:ext uri="{D42A27DB-BD31-4B8C-83A1-F6EECF244321}">
                <p14:modId xmlns:p14="http://schemas.microsoft.com/office/powerpoint/2010/main" val="2132469327"/>
              </p:ext>
            </p:extLst>
          </p:nvPr>
        </p:nvGraphicFramePr>
        <p:xfrm>
          <a:off x="762000" y="1600200"/>
          <a:ext cx="7924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Date Placeholder 2" descr="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32B66-73C1-4D2E-AD02-BDBC2C13ECDA}" type="datetime1">
              <a:rPr lang="en-US" smtClean="0"/>
              <a:t>6/29/2012</a:t>
            </a:fld>
            <a:endParaRPr lang="en-US"/>
          </a:p>
        </p:txBody>
      </p:sp>
      <p:sp>
        <p:nvSpPr>
          <p:cNvPr id="6" name="Slide Number Placeholder 5" descr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43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 1 – Sparse Matrices</a:t>
            </a:r>
            <a:endParaRPr lang="en-US" dirty="0"/>
          </a:p>
        </p:txBody>
      </p:sp>
      <p:graphicFrame>
        <p:nvGraphicFramePr>
          <p:cNvPr id="5" name="Chart 4" descr=" 4"/>
          <p:cNvGraphicFramePr/>
          <p:nvPr>
            <p:extLst>
              <p:ext uri="{D42A27DB-BD31-4B8C-83A1-F6EECF244321}">
                <p14:modId xmlns:p14="http://schemas.microsoft.com/office/powerpoint/2010/main" val="379075168"/>
              </p:ext>
            </p:extLst>
          </p:nvPr>
        </p:nvGraphicFramePr>
        <p:xfrm>
          <a:off x="762000" y="1600200"/>
          <a:ext cx="7924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Date Placeholder 2" descr="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32B66-73C1-4D2E-AD02-BDBC2C13ECDA}" type="datetime1">
              <a:rPr lang="en-US" smtClean="0"/>
              <a:t>6/29/2012</a:t>
            </a:fld>
            <a:endParaRPr lang="en-US"/>
          </a:p>
        </p:txBody>
      </p:sp>
      <p:sp>
        <p:nvSpPr>
          <p:cNvPr id="6" name="Slide Number Placeholder 5" descr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06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 1 – Sparse Matrices</a:t>
            </a:r>
            <a:endParaRPr lang="en-US" dirty="0"/>
          </a:p>
        </p:txBody>
      </p:sp>
      <p:graphicFrame>
        <p:nvGraphicFramePr>
          <p:cNvPr id="5" name="Chart 4" descr=" 4"/>
          <p:cNvGraphicFramePr/>
          <p:nvPr>
            <p:extLst>
              <p:ext uri="{D42A27DB-BD31-4B8C-83A1-F6EECF244321}">
                <p14:modId xmlns:p14="http://schemas.microsoft.com/office/powerpoint/2010/main" val="40028553"/>
              </p:ext>
            </p:extLst>
          </p:nvPr>
        </p:nvGraphicFramePr>
        <p:xfrm>
          <a:off x="762000" y="1600200"/>
          <a:ext cx="7924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 descr=" 5"/>
          <p:cNvSpPr txBox="1"/>
          <p:nvPr/>
        </p:nvSpPr>
        <p:spPr>
          <a:xfrm>
            <a:off x="0" y="2971800"/>
            <a:ext cx="91440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+mj-lt"/>
              </a:rPr>
              <a:t>1000x more elements </a:t>
            </a:r>
            <a:r>
              <a:rPr lang="en-US" sz="28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 Computation imbalance</a:t>
            </a:r>
            <a:endParaRPr lang="en-US" sz="2800" dirty="0" smtClean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Date Placeholder 2" descr="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32B66-73C1-4D2E-AD02-BDBC2C13ECDA}" type="datetime1">
              <a:rPr lang="en-US" smtClean="0"/>
              <a:t>6/29/2012</a:t>
            </a:fld>
            <a:endParaRPr lang="en-US"/>
          </a:p>
        </p:txBody>
      </p:sp>
      <p:sp>
        <p:nvSpPr>
          <p:cNvPr id="6" name="Slide Number Placeholder 5" descr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63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 2 – Incremental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410200"/>
            <a:ext cx="8153400" cy="792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Incremental computation on </a:t>
            </a:r>
            <a:r>
              <a:rPr lang="en-US" sz="2800" dirty="0">
                <a:solidFill>
                  <a:srgbClr val="C00000"/>
                </a:solidFill>
              </a:rPr>
              <a:t>c</a:t>
            </a:r>
            <a:r>
              <a:rPr lang="en-US" sz="2800" dirty="0" smtClean="0">
                <a:solidFill>
                  <a:srgbClr val="C00000"/>
                </a:solidFill>
              </a:rPr>
              <a:t>onsistent view of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83CF-EC82-41E1-80E7-3D67CC1CB805}" type="datetime1">
              <a:rPr lang="en-US" smtClean="0"/>
              <a:t>6/29/2012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19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798395" y="1646374"/>
            <a:ext cx="4516805" cy="3707981"/>
            <a:chOff x="5213444" y="1619432"/>
            <a:chExt cx="4115335" cy="3771267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13444" y="3044980"/>
              <a:ext cx="737492" cy="885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 descr="https://netflix.hs.llnwd.net/e1/us/layout/signup/950/header/netflix_logo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29403" y="3183933"/>
              <a:ext cx="1007457" cy="375721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7005941" y="3085693"/>
              <a:ext cx="2322838" cy="782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>
                  <a:latin typeface="+mj-lt"/>
                </a:rPr>
                <a:t>Refine recommendations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86652" y="1619432"/>
              <a:ext cx="1596788" cy="7825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>
                  <a:latin typeface="+mj-lt"/>
                </a:rPr>
                <a:t>New movie ratings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30841" y="4608125"/>
              <a:ext cx="1464812" cy="7825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>
                  <a:latin typeface="+mj-lt"/>
                </a:rPr>
                <a:t>Better</a:t>
              </a:r>
            </a:p>
            <a:p>
              <a:pPr algn="ctr"/>
              <a:r>
                <a:rPr lang="en-US" sz="2200" dirty="0" smtClean="0">
                  <a:latin typeface="+mj-lt"/>
                </a:rPr>
                <a:t>suggestions</a:t>
              </a:r>
            </a:p>
          </p:txBody>
        </p:sp>
        <p:sp>
          <p:nvSpPr>
            <p:cNvPr id="12" name="Curved Down Arrow 11"/>
            <p:cNvSpPr/>
            <p:nvPr/>
          </p:nvSpPr>
          <p:spPr>
            <a:xfrm>
              <a:off x="5517881" y="2402007"/>
              <a:ext cx="2232095" cy="739498"/>
            </a:xfrm>
            <a:prstGeom prst="curvedDownArrow">
              <a:avLst>
                <a:gd name="adj1" fmla="val 25000"/>
                <a:gd name="adj2" fmla="val 42125"/>
                <a:gd name="adj3" fmla="val 25000"/>
              </a:avLst>
            </a:prstGeom>
            <a:gradFill flip="none" rotWithShape="1">
              <a:gsLst>
                <a:gs pos="0">
                  <a:srgbClr val="00A4E6"/>
                </a:gs>
                <a:gs pos="100000">
                  <a:srgbClr val="1742DB"/>
                </a:gs>
              </a:gsLst>
              <a:lin ang="54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tlCol="0" anchor="ctr"/>
            <a:lstStyle/>
            <a:p>
              <a:pPr algn="ctr">
                <a:lnSpc>
                  <a:spcPct val="85000"/>
                </a:lnSpc>
              </a:pPr>
              <a:endParaRPr lang="en-US" sz="2200" dirty="0" smtClean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13" name="Curved Down Arrow 12"/>
            <p:cNvSpPr/>
            <p:nvPr/>
          </p:nvSpPr>
          <p:spPr>
            <a:xfrm rot="10800000">
              <a:off x="5438440" y="3855494"/>
              <a:ext cx="2232095" cy="739498"/>
            </a:xfrm>
            <a:prstGeom prst="curvedDownArrow">
              <a:avLst>
                <a:gd name="adj1" fmla="val 25000"/>
                <a:gd name="adj2" fmla="val 42125"/>
                <a:gd name="adj3" fmla="val 25000"/>
              </a:avLst>
            </a:prstGeom>
            <a:gradFill flip="none" rotWithShape="1">
              <a:gsLst>
                <a:gs pos="0">
                  <a:srgbClr val="00A4E6"/>
                </a:gs>
                <a:gs pos="100000">
                  <a:srgbClr val="1742DB"/>
                </a:gs>
              </a:gsLst>
              <a:lin ang="54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tlCol="0" anchor="ctr"/>
            <a:lstStyle/>
            <a:p>
              <a:pPr algn="ctr">
                <a:lnSpc>
                  <a:spcPct val="85000"/>
                </a:lnSpc>
              </a:pPr>
              <a:endParaRPr lang="en-US" sz="2200" dirty="0" smtClean="0">
                <a:solidFill>
                  <a:prstClr val="white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151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Big Data, Complex Algorithms</a:t>
            </a:r>
            <a:endParaRPr lang="en-US" dirty="0"/>
          </a:p>
        </p:txBody>
      </p:sp>
      <p:graphicFrame>
        <p:nvGraphicFramePr>
          <p:cNvPr id="6" name="Table 5" descr="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68750"/>
              </p:ext>
            </p:extLst>
          </p:nvPr>
        </p:nvGraphicFramePr>
        <p:xfrm>
          <a:off x="4191000" y="1746447"/>
          <a:ext cx="4038600" cy="50836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8600"/>
              </a:tblGrid>
              <a:tr h="107295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PageRank</a:t>
                      </a:r>
                    </a:p>
                    <a:p>
                      <a:r>
                        <a:rPr lang="en-US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(Dominant </a:t>
                      </a:r>
                      <a:r>
                        <a:rPr lang="en-US" sz="28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eigenvector</a:t>
                      </a:r>
                      <a:r>
                        <a:rPr lang="en-US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)</a:t>
                      </a:r>
                    </a:p>
                  </a:txBody>
                  <a:tcPr marL="141986" marR="141986" marT="70993" marB="70993"/>
                </a:tc>
              </a:tr>
              <a:tr h="141986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Recommendations</a:t>
                      </a:r>
                    </a:p>
                    <a:p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28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Matrix factorization)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41986" marR="141986" marT="70993" marB="70993"/>
                </a:tc>
              </a:tr>
              <a:tr h="117093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Anomaly</a:t>
                      </a:r>
                      <a:r>
                        <a:rPr lang="en-US" sz="2800" baseline="0" dirty="0" smtClean="0"/>
                        <a:t> detection</a:t>
                      </a:r>
                      <a:endParaRPr lang="en-US" sz="2800" dirty="0" smtClean="0"/>
                    </a:p>
                    <a:p>
                      <a:r>
                        <a:rPr lang="en-US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(Top-K eigenvalues)</a:t>
                      </a:r>
                    </a:p>
                  </a:txBody>
                  <a:tcPr marL="141986" marR="141986" marT="70993" marB="70993"/>
                </a:tc>
              </a:tr>
              <a:tr h="141986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User Importance</a:t>
                      </a:r>
                    </a:p>
                    <a:p>
                      <a:r>
                        <a:rPr lang="en-US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(Vertex Centrality)</a:t>
                      </a:r>
                    </a:p>
                  </a:txBody>
                  <a:tcPr marL="141986" marR="141986" marT="70993" marB="70993"/>
                </a:tc>
              </a:tr>
            </a:tbl>
          </a:graphicData>
        </a:graphic>
      </p:graphicFrame>
      <p:sp>
        <p:nvSpPr>
          <p:cNvPr id="4" name="Date Placeholder 3" descr="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7193-2717-4693-BA44-82BD723BBDC2}" type="datetime1">
              <a:rPr lang="en-US" smtClean="0"/>
              <a:t>6/29/2012</a:t>
            </a:fld>
            <a:endParaRPr lang="en-US"/>
          </a:p>
        </p:txBody>
      </p:sp>
      <p:sp>
        <p:nvSpPr>
          <p:cNvPr id="5" name="Slide Number Placeholder 4" descr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2</a:t>
            </a:fld>
            <a:endParaRPr lang="en-US"/>
          </a:p>
        </p:txBody>
      </p:sp>
      <p:grpSp>
        <p:nvGrpSpPr>
          <p:cNvPr id="13" name="Group 12" descr=" 13"/>
          <p:cNvGrpSpPr/>
          <p:nvPr/>
        </p:nvGrpSpPr>
        <p:grpSpPr>
          <a:xfrm>
            <a:off x="1451625" y="1905000"/>
            <a:ext cx="1523237" cy="4493111"/>
            <a:chOff x="1451625" y="1905000"/>
            <a:chExt cx="1523237" cy="4493111"/>
          </a:xfrm>
        </p:grpSpPr>
        <p:grpSp>
          <p:nvGrpSpPr>
            <p:cNvPr id="9" name="Group 8"/>
            <p:cNvGrpSpPr/>
            <p:nvPr/>
          </p:nvGrpSpPr>
          <p:grpSpPr>
            <a:xfrm>
              <a:off x="1451625" y="1905000"/>
              <a:ext cx="1523237" cy="4493111"/>
              <a:chOff x="1451625" y="1905000"/>
              <a:chExt cx="1523237" cy="4493111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1451625" y="1905000"/>
                <a:ext cx="1523237" cy="4078318"/>
                <a:chOff x="1451625" y="1905000"/>
                <a:chExt cx="1523237" cy="4078318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1503134" y="1905000"/>
                  <a:ext cx="1366684" cy="2735149"/>
                  <a:chOff x="308813" y="1773714"/>
                  <a:chExt cx="1366684" cy="2735149"/>
                </a:xfrm>
              </p:grpSpPr>
              <p:grpSp>
                <p:nvGrpSpPr>
                  <p:cNvPr id="10" name="Group 9"/>
                  <p:cNvGrpSpPr/>
                  <p:nvPr/>
                </p:nvGrpSpPr>
                <p:grpSpPr>
                  <a:xfrm>
                    <a:off x="308813" y="3069114"/>
                    <a:ext cx="1366684" cy="1439749"/>
                    <a:chOff x="4257239" y="1499332"/>
                    <a:chExt cx="1366684" cy="1439749"/>
                  </a:xfrm>
                </p:grpSpPr>
                <p:pic>
                  <p:nvPicPr>
                    <p:cNvPr id="11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4327262" y="1754177"/>
                      <a:ext cx="1184904" cy="118490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" name="Picture 2" descr="https://netflix.hs.llnwd.net/e1/us/layout/signup/950/header/netflix_logo.g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4257239" y="1499332"/>
                      <a:ext cx="1366684" cy="509691"/>
                    </a:xfrm>
                    <a:prstGeom prst="rect">
                      <a:avLst/>
                    </a:prstGeom>
                    <a:noFill/>
                  </p:spPr>
                </p:pic>
              </p:grpSp>
              <p:pic>
                <p:nvPicPr>
                  <p:cNvPr id="14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/>
                  <a:stretch>
                    <a:fillRect/>
                  </a:stretch>
                </p:blipFill>
                <p:spPr bwMode="auto">
                  <a:xfrm>
                    <a:off x="399704" y="1773714"/>
                    <a:ext cx="1238438" cy="97410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51625" y="5410200"/>
                  <a:ext cx="1523237" cy="5731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16" name="Picture 2" descr="https://encrypted-tbn1.google.com/images?q=tbn:ANd9GcQZhP99w1BF4JJ48VayATO7ZoCMMl8KsU9sZ21opPYdYsxziBZ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1614687" y="5989721"/>
                <a:ext cx="1197112" cy="408390"/>
              </a:xfrm>
              <a:prstGeom prst="rect">
                <a:avLst/>
              </a:prstGeom>
              <a:noFill/>
            </p:spPr>
          </p:pic>
        </p:grpSp>
        <p:pic>
          <p:nvPicPr>
            <p:cNvPr id="2050" name="Picture 2" descr="http://twitter.com/images/three_circles/twitter-bird-light-bgs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1430" y="4097052"/>
              <a:ext cx="1313148" cy="1313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92591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382000" cy="220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ramework </a:t>
            </a:r>
            <a:r>
              <a:rPr lang="en-US" dirty="0"/>
              <a:t>for </a:t>
            </a:r>
            <a:r>
              <a:rPr lang="en-US" dirty="0" smtClean="0"/>
              <a:t>large-scale iterative linear algebra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Extend R for scalability and incremental updates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1956-65C6-4D1F-B629-FCEDBA15329E}" type="datetime1">
              <a:rPr lang="en-US" smtClean="0"/>
              <a:t>6/29/2012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5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Motivation</a:t>
            </a:r>
          </a:p>
          <a:p>
            <a:r>
              <a:rPr lang="en-US" dirty="0" smtClean="0"/>
              <a:t>Programming model</a:t>
            </a:r>
          </a:p>
          <a:p>
            <a:r>
              <a:rPr lang="en-US" dirty="0" smtClean="0"/>
              <a:t>Design</a:t>
            </a:r>
          </a:p>
          <a:p>
            <a:r>
              <a:rPr lang="en-US" dirty="0" smtClean="0"/>
              <a:t>Applications and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4E71-493B-4FDB-846B-B726A0455FA1}" type="datetime1">
              <a:rPr lang="en-US" smtClean="0"/>
              <a:t>6/29/2012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3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924800" cy="1371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One data structure: Distributed Array</a:t>
            </a:r>
          </a:p>
          <a:p>
            <a:pPr marL="0" indent="0" algn="ctr">
              <a:buNone/>
            </a:pPr>
            <a:r>
              <a:rPr lang="en-US" dirty="0" smtClean="0"/>
              <a:t>A </a:t>
            </a:r>
            <a:r>
              <a:rPr lang="en-US" dirty="0">
                <a:sym typeface="Wingdings" pitchFamily="2" charset="2"/>
              </a:rPr>
              <a:t> </a:t>
            </a:r>
            <a:r>
              <a:rPr lang="en-US" i="1" dirty="0" err="1" smtClean="0">
                <a:solidFill>
                  <a:srgbClr val="C00000"/>
                </a:solidFill>
              </a:rPr>
              <a:t>darray</a:t>
            </a:r>
            <a:r>
              <a:rPr lang="en-US" dirty="0" smtClean="0"/>
              <a:t>(…)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593399"/>
              </p:ext>
            </p:extLst>
          </p:nvPr>
        </p:nvGraphicFramePr>
        <p:xfrm>
          <a:off x="4925136" y="3276600"/>
          <a:ext cx="1170864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432"/>
                <a:gridCol w="585432"/>
              </a:tblGrid>
              <a:tr h="571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550948"/>
              </p:ext>
            </p:extLst>
          </p:nvPr>
        </p:nvGraphicFramePr>
        <p:xfrm>
          <a:off x="838200" y="3352800"/>
          <a:ext cx="2341728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1728"/>
              </a:tblGrid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343642"/>
              </p:ext>
            </p:extLst>
          </p:nvPr>
        </p:nvGraphicFramePr>
        <p:xfrm>
          <a:off x="4914378" y="4572000"/>
          <a:ext cx="1170864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432"/>
                <a:gridCol w="585432"/>
              </a:tblGrid>
              <a:tr h="571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30210"/>
              </p:ext>
            </p:extLst>
          </p:nvPr>
        </p:nvGraphicFramePr>
        <p:xfrm>
          <a:off x="6248400" y="3276600"/>
          <a:ext cx="1170864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432"/>
                <a:gridCol w="585432"/>
              </a:tblGrid>
              <a:tr h="571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852893"/>
              </p:ext>
            </p:extLst>
          </p:nvPr>
        </p:nvGraphicFramePr>
        <p:xfrm>
          <a:off x="6248400" y="4572000"/>
          <a:ext cx="1170864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432"/>
                <a:gridCol w="585432"/>
              </a:tblGrid>
              <a:tr h="571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BFBC6-FF47-4482-AB29-C11FE8D5A151}" type="datetime1">
              <a:rPr lang="en-US" smtClean="0"/>
              <a:t>6/29/2012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0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Model</a:t>
            </a:r>
            <a:endParaRPr lang="en-US" dirty="0"/>
          </a:p>
        </p:txBody>
      </p:sp>
      <p:sp>
        <p:nvSpPr>
          <p:cNvPr id="4" name="TextBox 3" descr=" 4"/>
          <p:cNvSpPr txBox="1"/>
          <p:nvPr/>
        </p:nvSpPr>
        <p:spPr>
          <a:xfrm>
            <a:off x="609600" y="1532351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Iteration: </a:t>
            </a:r>
            <a:r>
              <a:rPr lang="en-US" sz="3200" dirty="0" err="1">
                <a:solidFill>
                  <a:srgbClr val="C00000"/>
                </a:solidFill>
              </a:rPr>
              <a:t>foreach</a:t>
            </a:r>
            <a:endParaRPr lang="en-US" sz="3200" dirty="0">
              <a:solidFill>
                <a:prstClr val="black"/>
              </a:solidFill>
            </a:endParaRPr>
          </a:p>
        </p:txBody>
      </p:sp>
      <p:graphicFrame>
        <p:nvGraphicFramePr>
          <p:cNvPr id="5" name="Table 4" descr="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179558"/>
              </p:ext>
            </p:extLst>
          </p:nvPr>
        </p:nvGraphicFramePr>
        <p:xfrm>
          <a:off x="3456864" y="2438400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 descr="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144095"/>
              </p:ext>
            </p:extLst>
          </p:nvPr>
        </p:nvGraphicFramePr>
        <p:xfrm>
          <a:off x="3446106" y="3352800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 descr="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623395"/>
              </p:ext>
            </p:extLst>
          </p:nvPr>
        </p:nvGraphicFramePr>
        <p:xfrm>
          <a:off x="4447464" y="2438400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 descr="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182698"/>
              </p:ext>
            </p:extLst>
          </p:nvPr>
        </p:nvGraphicFramePr>
        <p:xfrm>
          <a:off x="4447464" y="3352800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rgbClr val="FFFF00"/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3" name="Date Placeholder 42" descr=" 4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9A9-70CF-4CB0-A80B-5932DAD7995D}" type="datetime1">
              <a:rPr lang="en-US" smtClean="0"/>
              <a:t>6/29/2012</a:t>
            </a:fld>
            <a:endParaRPr lang="en-US"/>
          </a:p>
        </p:txBody>
      </p:sp>
      <p:sp>
        <p:nvSpPr>
          <p:cNvPr id="44" name="Slide Number Placeholder 43" descr="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42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Model</a:t>
            </a:r>
            <a:endParaRPr lang="en-US" dirty="0"/>
          </a:p>
        </p:txBody>
      </p:sp>
      <p:sp>
        <p:nvSpPr>
          <p:cNvPr id="4" name="TextBox 3" descr=" 4"/>
          <p:cNvSpPr txBox="1"/>
          <p:nvPr/>
        </p:nvSpPr>
        <p:spPr>
          <a:xfrm>
            <a:off x="609600" y="1532351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Iteration: </a:t>
            </a:r>
            <a:r>
              <a:rPr lang="en-US" sz="3200" dirty="0" err="1">
                <a:solidFill>
                  <a:srgbClr val="C00000"/>
                </a:solidFill>
              </a:rPr>
              <a:t>foreach</a:t>
            </a:r>
            <a:endParaRPr lang="en-US" sz="3200" dirty="0">
              <a:solidFill>
                <a:prstClr val="black"/>
              </a:solidFill>
            </a:endParaRPr>
          </a:p>
        </p:txBody>
      </p:sp>
      <p:graphicFrame>
        <p:nvGraphicFramePr>
          <p:cNvPr id="5" name="Table 4" descr="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57523"/>
              </p:ext>
            </p:extLst>
          </p:nvPr>
        </p:nvGraphicFramePr>
        <p:xfrm>
          <a:off x="3456864" y="2438400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 descr="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673500"/>
              </p:ext>
            </p:extLst>
          </p:nvPr>
        </p:nvGraphicFramePr>
        <p:xfrm>
          <a:off x="3446106" y="3352800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 descr="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76316"/>
              </p:ext>
            </p:extLst>
          </p:nvPr>
        </p:nvGraphicFramePr>
        <p:xfrm>
          <a:off x="4447464" y="2438400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 descr="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234395"/>
              </p:ext>
            </p:extLst>
          </p:nvPr>
        </p:nvGraphicFramePr>
        <p:xfrm>
          <a:off x="4447464" y="3352800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rgbClr val="FFFF00"/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 descr="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000819"/>
              </p:ext>
            </p:extLst>
          </p:nvPr>
        </p:nvGraphicFramePr>
        <p:xfrm>
          <a:off x="990600" y="5058199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 descr="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514865"/>
              </p:ext>
            </p:extLst>
          </p:nvPr>
        </p:nvGraphicFramePr>
        <p:xfrm>
          <a:off x="3276600" y="5058199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 descr="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133116"/>
              </p:ext>
            </p:extLst>
          </p:nvPr>
        </p:nvGraphicFramePr>
        <p:xfrm>
          <a:off x="5410200" y="5058199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 descr="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643836"/>
              </p:ext>
            </p:extLst>
          </p:nvPr>
        </p:nvGraphicFramePr>
        <p:xfrm>
          <a:off x="7487113" y="5058199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rgbClr val="FFFF00"/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 descr=" 13"/>
          <p:cNvSpPr txBox="1"/>
          <p:nvPr/>
        </p:nvSpPr>
        <p:spPr>
          <a:xfrm>
            <a:off x="838200" y="6076890"/>
            <a:ext cx="1160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Compute</a:t>
            </a:r>
          </a:p>
        </p:txBody>
      </p:sp>
      <p:sp>
        <p:nvSpPr>
          <p:cNvPr id="14" name="TextBox 13" descr=" 14"/>
          <p:cNvSpPr txBox="1"/>
          <p:nvPr/>
        </p:nvSpPr>
        <p:spPr>
          <a:xfrm>
            <a:off x="3118981" y="6076890"/>
            <a:ext cx="1160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Compute</a:t>
            </a:r>
          </a:p>
        </p:txBody>
      </p:sp>
      <p:sp>
        <p:nvSpPr>
          <p:cNvPr id="15" name="TextBox 14" descr=" 15"/>
          <p:cNvSpPr txBox="1"/>
          <p:nvPr/>
        </p:nvSpPr>
        <p:spPr>
          <a:xfrm>
            <a:off x="5257800" y="6076890"/>
            <a:ext cx="1160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Compute</a:t>
            </a:r>
          </a:p>
        </p:txBody>
      </p:sp>
      <p:sp>
        <p:nvSpPr>
          <p:cNvPr id="16" name="TextBox 15" descr=" 16"/>
          <p:cNvSpPr txBox="1"/>
          <p:nvPr/>
        </p:nvSpPr>
        <p:spPr>
          <a:xfrm>
            <a:off x="7391400" y="6076890"/>
            <a:ext cx="1160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Compute</a:t>
            </a:r>
          </a:p>
        </p:txBody>
      </p:sp>
      <p:cxnSp>
        <p:nvCxnSpPr>
          <p:cNvPr id="21" name="Straight Arrow Connector 20" descr=" 35"/>
          <p:cNvCxnSpPr/>
          <p:nvPr/>
        </p:nvCxnSpPr>
        <p:spPr>
          <a:xfrm flipH="1">
            <a:off x="1600200" y="4343400"/>
            <a:ext cx="209881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 descr=" 37"/>
          <p:cNvCxnSpPr/>
          <p:nvPr/>
        </p:nvCxnSpPr>
        <p:spPr>
          <a:xfrm flipH="1">
            <a:off x="3699010" y="4343400"/>
            <a:ext cx="15240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 descr=" 40"/>
          <p:cNvCxnSpPr/>
          <p:nvPr/>
        </p:nvCxnSpPr>
        <p:spPr>
          <a:xfrm>
            <a:off x="4800600" y="4343400"/>
            <a:ext cx="1037229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 descr=" 42"/>
          <p:cNvCxnSpPr/>
          <p:nvPr/>
        </p:nvCxnSpPr>
        <p:spPr>
          <a:xfrm>
            <a:off x="4953000" y="4343400"/>
            <a:ext cx="289560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Date Placeholder 42" descr=" 4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9A9-70CF-4CB0-A80B-5932DAD7995D}" type="datetime1">
              <a:rPr lang="en-US" smtClean="0"/>
              <a:t>6/29/2012</a:t>
            </a:fld>
            <a:endParaRPr lang="en-US"/>
          </a:p>
        </p:txBody>
      </p:sp>
      <p:sp>
        <p:nvSpPr>
          <p:cNvPr id="44" name="Slide Number Placeholder 43" descr="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46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Model</a:t>
            </a:r>
            <a:endParaRPr lang="en-US" dirty="0"/>
          </a:p>
        </p:txBody>
      </p:sp>
      <p:sp>
        <p:nvSpPr>
          <p:cNvPr id="4" name="TextBox 3" descr=" 4"/>
          <p:cNvSpPr txBox="1"/>
          <p:nvPr/>
        </p:nvSpPr>
        <p:spPr>
          <a:xfrm>
            <a:off x="609600" y="1532351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Incremental updates: </a:t>
            </a:r>
            <a:r>
              <a:rPr lang="en-US" sz="3200" dirty="0" err="1" smtClean="0">
                <a:solidFill>
                  <a:srgbClr val="C00000"/>
                </a:solidFill>
              </a:rPr>
              <a:t>onchange</a:t>
            </a:r>
            <a:r>
              <a:rPr lang="en-US" sz="3200" dirty="0" smtClean="0">
                <a:solidFill>
                  <a:srgbClr val="C00000"/>
                </a:solidFill>
              </a:rPr>
              <a:t>, update</a:t>
            </a:r>
            <a:endParaRPr lang="en-US" sz="3200" dirty="0">
              <a:solidFill>
                <a:prstClr val="black"/>
              </a:solidFill>
            </a:endParaRPr>
          </a:p>
        </p:txBody>
      </p:sp>
      <p:graphicFrame>
        <p:nvGraphicFramePr>
          <p:cNvPr id="5" name="Table 4" descr="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123343"/>
              </p:ext>
            </p:extLst>
          </p:nvPr>
        </p:nvGraphicFramePr>
        <p:xfrm>
          <a:off x="3456864" y="2819400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 descr="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985686"/>
              </p:ext>
            </p:extLst>
          </p:nvPr>
        </p:nvGraphicFramePr>
        <p:xfrm>
          <a:off x="3446106" y="3733800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 descr="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039205"/>
              </p:ext>
            </p:extLst>
          </p:nvPr>
        </p:nvGraphicFramePr>
        <p:xfrm>
          <a:off x="4447464" y="2819400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 descr="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421210"/>
              </p:ext>
            </p:extLst>
          </p:nvPr>
        </p:nvGraphicFramePr>
        <p:xfrm>
          <a:off x="4447464" y="3733800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/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 descr="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711988"/>
              </p:ext>
            </p:extLst>
          </p:nvPr>
        </p:nvGraphicFramePr>
        <p:xfrm>
          <a:off x="990600" y="5058199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 descr="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582663"/>
              </p:ext>
            </p:extLst>
          </p:nvPr>
        </p:nvGraphicFramePr>
        <p:xfrm>
          <a:off x="3276600" y="5058199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 descr="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327575"/>
              </p:ext>
            </p:extLst>
          </p:nvPr>
        </p:nvGraphicFramePr>
        <p:xfrm>
          <a:off x="5410200" y="5058199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 descr="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95748"/>
              </p:ext>
            </p:extLst>
          </p:nvPr>
        </p:nvGraphicFramePr>
        <p:xfrm>
          <a:off x="7487113" y="5058199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/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 descr=" 13"/>
          <p:cNvSpPr txBox="1"/>
          <p:nvPr/>
        </p:nvSpPr>
        <p:spPr>
          <a:xfrm>
            <a:off x="838200" y="6076890"/>
            <a:ext cx="1160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Compute</a:t>
            </a:r>
          </a:p>
        </p:txBody>
      </p:sp>
      <p:sp>
        <p:nvSpPr>
          <p:cNvPr id="14" name="TextBox 13" descr=" 14"/>
          <p:cNvSpPr txBox="1"/>
          <p:nvPr/>
        </p:nvSpPr>
        <p:spPr>
          <a:xfrm>
            <a:off x="3118981" y="6076890"/>
            <a:ext cx="1160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Compute</a:t>
            </a:r>
          </a:p>
        </p:txBody>
      </p:sp>
      <p:sp>
        <p:nvSpPr>
          <p:cNvPr id="15" name="TextBox 14" descr=" 15"/>
          <p:cNvSpPr txBox="1"/>
          <p:nvPr/>
        </p:nvSpPr>
        <p:spPr>
          <a:xfrm>
            <a:off x="5257800" y="6076890"/>
            <a:ext cx="1160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Compute</a:t>
            </a:r>
          </a:p>
        </p:txBody>
      </p:sp>
      <p:sp>
        <p:nvSpPr>
          <p:cNvPr id="16" name="TextBox 15" descr=" 16"/>
          <p:cNvSpPr txBox="1"/>
          <p:nvPr/>
        </p:nvSpPr>
        <p:spPr>
          <a:xfrm>
            <a:off x="7391400" y="6076890"/>
            <a:ext cx="1160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Compute</a:t>
            </a:r>
          </a:p>
        </p:txBody>
      </p:sp>
      <p:sp>
        <p:nvSpPr>
          <p:cNvPr id="3" name="Date Placeholder 2" descr="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8EA3-C8DE-40E7-B1CC-FACC002D2ABB}" type="datetime1">
              <a:rPr lang="en-US" smtClean="0"/>
              <a:t>6/29/2012</a:t>
            </a:fld>
            <a:endParaRPr lang="en-US"/>
          </a:p>
        </p:txBody>
      </p:sp>
      <p:sp>
        <p:nvSpPr>
          <p:cNvPr id="17" name="Slide Number Placeholder 16" descr="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12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Model</a:t>
            </a:r>
            <a:endParaRPr lang="en-US" dirty="0"/>
          </a:p>
        </p:txBody>
      </p:sp>
      <p:sp>
        <p:nvSpPr>
          <p:cNvPr id="4" name="TextBox 3" descr=" 4"/>
          <p:cNvSpPr txBox="1"/>
          <p:nvPr/>
        </p:nvSpPr>
        <p:spPr>
          <a:xfrm>
            <a:off x="609600" y="1532351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Incremental updates: </a:t>
            </a:r>
            <a:r>
              <a:rPr lang="en-US" sz="3200" dirty="0" err="1" smtClean="0">
                <a:solidFill>
                  <a:srgbClr val="C00000"/>
                </a:solidFill>
              </a:rPr>
              <a:t>onchange</a:t>
            </a:r>
            <a:r>
              <a:rPr lang="en-US" sz="3200" dirty="0" smtClean="0">
                <a:solidFill>
                  <a:srgbClr val="C00000"/>
                </a:solidFill>
              </a:rPr>
              <a:t>, update</a:t>
            </a:r>
            <a:endParaRPr lang="en-US" sz="3200" dirty="0">
              <a:solidFill>
                <a:prstClr val="black"/>
              </a:solidFill>
            </a:endParaRPr>
          </a:p>
        </p:txBody>
      </p:sp>
      <p:graphicFrame>
        <p:nvGraphicFramePr>
          <p:cNvPr id="5" name="Table 4" descr="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107537"/>
              </p:ext>
            </p:extLst>
          </p:nvPr>
        </p:nvGraphicFramePr>
        <p:xfrm>
          <a:off x="3456864" y="2819400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 descr="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065346"/>
              </p:ext>
            </p:extLst>
          </p:nvPr>
        </p:nvGraphicFramePr>
        <p:xfrm>
          <a:off x="3446106" y="3733800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 descr="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648484"/>
              </p:ext>
            </p:extLst>
          </p:nvPr>
        </p:nvGraphicFramePr>
        <p:xfrm>
          <a:off x="4447464" y="2819400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 descr="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730685"/>
              </p:ext>
            </p:extLst>
          </p:nvPr>
        </p:nvGraphicFramePr>
        <p:xfrm>
          <a:off x="4447464" y="3733800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/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 descr="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58535"/>
              </p:ext>
            </p:extLst>
          </p:nvPr>
        </p:nvGraphicFramePr>
        <p:xfrm>
          <a:off x="990600" y="5058199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 descr="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48156"/>
              </p:ext>
            </p:extLst>
          </p:nvPr>
        </p:nvGraphicFramePr>
        <p:xfrm>
          <a:off x="3276600" y="5058199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 descr="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93518"/>
              </p:ext>
            </p:extLst>
          </p:nvPr>
        </p:nvGraphicFramePr>
        <p:xfrm>
          <a:off x="5410200" y="5058199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 descr="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743578"/>
              </p:ext>
            </p:extLst>
          </p:nvPr>
        </p:nvGraphicFramePr>
        <p:xfrm>
          <a:off x="7487113" y="5058199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/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 descr=" 13"/>
          <p:cNvSpPr txBox="1"/>
          <p:nvPr/>
        </p:nvSpPr>
        <p:spPr>
          <a:xfrm>
            <a:off x="838200" y="6076890"/>
            <a:ext cx="1160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Compute</a:t>
            </a:r>
          </a:p>
        </p:txBody>
      </p:sp>
      <p:sp>
        <p:nvSpPr>
          <p:cNvPr id="14" name="TextBox 13" descr=" 14"/>
          <p:cNvSpPr txBox="1"/>
          <p:nvPr/>
        </p:nvSpPr>
        <p:spPr>
          <a:xfrm>
            <a:off x="3118981" y="6076890"/>
            <a:ext cx="1160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Compute</a:t>
            </a:r>
          </a:p>
        </p:txBody>
      </p:sp>
      <p:sp>
        <p:nvSpPr>
          <p:cNvPr id="15" name="TextBox 14" descr=" 15"/>
          <p:cNvSpPr txBox="1"/>
          <p:nvPr/>
        </p:nvSpPr>
        <p:spPr>
          <a:xfrm>
            <a:off x="5257800" y="6076890"/>
            <a:ext cx="1160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Compute</a:t>
            </a:r>
          </a:p>
        </p:txBody>
      </p:sp>
      <p:sp>
        <p:nvSpPr>
          <p:cNvPr id="16" name="TextBox 15" descr=" 16"/>
          <p:cNvSpPr txBox="1"/>
          <p:nvPr/>
        </p:nvSpPr>
        <p:spPr>
          <a:xfrm>
            <a:off x="7391400" y="6076890"/>
            <a:ext cx="1160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Compute</a:t>
            </a:r>
          </a:p>
        </p:txBody>
      </p:sp>
      <p:sp>
        <p:nvSpPr>
          <p:cNvPr id="18" name="TextBox 17" descr=" 21"/>
          <p:cNvSpPr txBox="1"/>
          <p:nvPr/>
        </p:nvSpPr>
        <p:spPr>
          <a:xfrm>
            <a:off x="6417859" y="3430332"/>
            <a:ext cx="220980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Data Updated</a:t>
            </a:r>
            <a:endParaRPr lang="en-US" sz="2400" dirty="0"/>
          </a:p>
        </p:txBody>
      </p:sp>
      <p:cxnSp>
        <p:nvCxnSpPr>
          <p:cNvPr id="19" name="Straight Arrow Connector 18" descr=" 23"/>
          <p:cNvCxnSpPr/>
          <p:nvPr/>
        </p:nvCxnSpPr>
        <p:spPr>
          <a:xfrm flipH="1">
            <a:off x="5410202" y="3661165"/>
            <a:ext cx="1007657" cy="52983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 descr="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8EA3-C8DE-40E7-B1CC-FACC002D2ABB}" type="datetime1">
              <a:rPr lang="en-US" smtClean="0"/>
              <a:t>6/29/2012</a:t>
            </a:fld>
            <a:endParaRPr lang="en-US"/>
          </a:p>
        </p:txBody>
      </p:sp>
      <p:sp>
        <p:nvSpPr>
          <p:cNvPr id="17" name="Slide Number Placeholder 16" descr="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78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Model</a:t>
            </a:r>
            <a:endParaRPr lang="en-US" dirty="0"/>
          </a:p>
        </p:txBody>
      </p:sp>
      <p:sp>
        <p:nvSpPr>
          <p:cNvPr id="4" name="TextBox 3" descr=" 4"/>
          <p:cNvSpPr txBox="1"/>
          <p:nvPr/>
        </p:nvSpPr>
        <p:spPr>
          <a:xfrm>
            <a:off x="609600" y="1532351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Incremental updates: </a:t>
            </a:r>
            <a:r>
              <a:rPr lang="en-US" sz="3200" dirty="0" err="1" smtClean="0">
                <a:solidFill>
                  <a:srgbClr val="C00000"/>
                </a:solidFill>
              </a:rPr>
              <a:t>onchange</a:t>
            </a:r>
            <a:r>
              <a:rPr lang="en-US" sz="3200" dirty="0" smtClean="0">
                <a:solidFill>
                  <a:srgbClr val="C00000"/>
                </a:solidFill>
              </a:rPr>
              <a:t>, update</a:t>
            </a:r>
            <a:endParaRPr lang="en-US" sz="3200" dirty="0">
              <a:solidFill>
                <a:prstClr val="black"/>
              </a:solidFill>
            </a:endParaRPr>
          </a:p>
        </p:txBody>
      </p:sp>
      <p:graphicFrame>
        <p:nvGraphicFramePr>
          <p:cNvPr id="5" name="Table 4" descr="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584442"/>
              </p:ext>
            </p:extLst>
          </p:nvPr>
        </p:nvGraphicFramePr>
        <p:xfrm>
          <a:off x="3456864" y="2819400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 descr="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034816"/>
              </p:ext>
            </p:extLst>
          </p:nvPr>
        </p:nvGraphicFramePr>
        <p:xfrm>
          <a:off x="3446106" y="3733800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 descr="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642868"/>
              </p:ext>
            </p:extLst>
          </p:nvPr>
        </p:nvGraphicFramePr>
        <p:xfrm>
          <a:off x="4447464" y="2819400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 descr="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136462"/>
              </p:ext>
            </p:extLst>
          </p:nvPr>
        </p:nvGraphicFramePr>
        <p:xfrm>
          <a:off x="4447464" y="3733800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/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 descr="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798752"/>
              </p:ext>
            </p:extLst>
          </p:nvPr>
        </p:nvGraphicFramePr>
        <p:xfrm>
          <a:off x="990600" y="5058199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 descr="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892669"/>
              </p:ext>
            </p:extLst>
          </p:nvPr>
        </p:nvGraphicFramePr>
        <p:xfrm>
          <a:off x="3276600" y="5058199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 descr="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177312"/>
              </p:ext>
            </p:extLst>
          </p:nvPr>
        </p:nvGraphicFramePr>
        <p:xfrm>
          <a:off x="5410200" y="5058199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 descr="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866767"/>
              </p:ext>
            </p:extLst>
          </p:nvPr>
        </p:nvGraphicFramePr>
        <p:xfrm>
          <a:off x="7487113" y="5058199"/>
          <a:ext cx="886536" cy="86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68"/>
                <a:gridCol w="443268"/>
              </a:tblGrid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/>
                    </a:solidFill>
                  </a:tcPr>
                </a:tc>
              </a:tr>
              <a:tr h="43271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235" marR="69235" marT="34618" marB="34618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 descr=" 13"/>
          <p:cNvSpPr txBox="1"/>
          <p:nvPr/>
        </p:nvSpPr>
        <p:spPr>
          <a:xfrm>
            <a:off x="838200" y="6076890"/>
            <a:ext cx="1160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Compute</a:t>
            </a:r>
          </a:p>
        </p:txBody>
      </p:sp>
      <p:sp>
        <p:nvSpPr>
          <p:cNvPr id="14" name="TextBox 13" descr=" 14"/>
          <p:cNvSpPr txBox="1"/>
          <p:nvPr/>
        </p:nvSpPr>
        <p:spPr>
          <a:xfrm>
            <a:off x="3118981" y="6076890"/>
            <a:ext cx="1160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Compute</a:t>
            </a:r>
          </a:p>
        </p:txBody>
      </p:sp>
      <p:sp>
        <p:nvSpPr>
          <p:cNvPr id="15" name="TextBox 14" descr=" 15"/>
          <p:cNvSpPr txBox="1"/>
          <p:nvPr/>
        </p:nvSpPr>
        <p:spPr>
          <a:xfrm>
            <a:off x="5257800" y="6076890"/>
            <a:ext cx="1160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Compute</a:t>
            </a:r>
          </a:p>
        </p:txBody>
      </p:sp>
      <p:sp>
        <p:nvSpPr>
          <p:cNvPr id="16" name="TextBox 15" descr=" 16"/>
          <p:cNvSpPr txBox="1"/>
          <p:nvPr/>
        </p:nvSpPr>
        <p:spPr>
          <a:xfrm>
            <a:off x="7391400" y="6076890"/>
            <a:ext cx="1160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Compute</a:t>
            </a:r>
          </a:p>
        </p:txBody>
      </p:sp>
      <p:sp>
        <p:nvSpPr>
          <p:cNvPr id="18" name="TextBox 17" descr=" 21"/>
          <p:cNvSpPr txBox="1"/>
          <p:nvPr/>
        </p:nvSpPr>
        <p:spPr>
          <a:xfrm>
            <a:off x="6417859" y="3430332"/>
            <a:ext cx="220980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Data Updated</a:t>
            </a:r>
            <a:endParaRPr lang="en-US" sz="2400" dirty="0"/>
          </a:p>
        </p:txBody>
      </p:sp>
      <p:cxnSp>
        <p:nvCxnSpPr>
          <p:cNvPr id="19" name="Straight Arrow Connector 18" descr=" 23"/>
          <p:cNvCxnSpPr/>
          <p:nvPr/>
        </p:nvCxnSpPr>
        <p:spPr>
          <a:xfrm flipH="1">
            <a:off x="5410202" y="3661165"/>
            <a:ext cx="1007657" cy="52983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 descr="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8EA3-C8DE-40E7-B1CC-FACC002D2ABB}" type="datetime1">
              <a:rPr lang="en-US" smtClean="0"/>
              <a:t>6/29/2012</a:t>
            </a:fld>
            <a:endParaRPr lang="en-US"/>
          </a:p>
        </p:txBody>
      </p:sp>
      <p:sp>
        <p:nvSpPr>
          <p:cNvPr id="17" name="Slide Number Placeholder 16" descr="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27</a:t>
            </a:fld>
            <a:endParaRPr lang="en-US"/>
          </a:p>
        </p:txBody>
      </p:sp>
      <p:cxnSp>
        <p:nvCxnSpPr>
          <p:cNvPr id="20" name="Straight Arrow Connector 19" descr=" 20"/>
          <p:cNvCxnSpPr/>
          <p:nvPr/>
        </p:nvCxnSpPr>
        <p:spPr>
          <a:xfrm>
            <a:off x="5410202" y="4191000"/>
            <a:ext cx="2520179" cy="8671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170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 5"/>
          <p:cNvSpPr/>
          <p:nvPr/>
        </p:nvSpPr>
        <p:spPr>
          <a:xfrm>
            <a:off x="457200" y="3581400"/>
            <a:ext cx="81534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PageRank Using Presto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438594" y="3581400"/>
            <a:ext cx="8172006" cy="3276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M </a:t>
            </a:r>
            <a:r>
              <a:rPr lang="en-US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darray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(dim=c(N,N),blocks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=(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s,N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P </a:t>
            </a:r>
            <a:r>
              <a:rPr lang="en-US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darray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(dim=c(N,1),blocks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=(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s,1))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while(..){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foreach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(i,1:len, 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calculate(p=</a:t>
            </a:r>
            <a:r>
              <a:rPr lang="en-US" sz="20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P,i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),m=</a:t>
            </a:r>
            <a:r>
              <a:rPr lang="en-US" sz="20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M,i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), 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   x=</a:t>
            </a:r>
            <a:r>
              <a:rPr lang="en-US" sz="20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P_old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),z=</a:t>
            </a:r>
            <a:r>
              <a:rPr lang="en-US" sz="20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Z,i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)) {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p </a:t>
            </a:r>
            <a:r>
              <a:rPr lang="en-US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m*x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)+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z</a:t>
            </a:r>
          </a:p>
          <a:p>
            <a:pPr marL="5715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5715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P_old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P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5" name="Date Placeholder 64" descr=" 6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79B2F-4FF0-4A7C-9D3E-AF91F0D92D33}" type="datetime1">
              <a:rPr lang="en-US" smtClean="0"/>
              <a:t>6/29/2012</a:t>
            </a:fld>
            <a:endParaRPr lang="en-US" dirty="0"/>
          </a:p>
        </p:txBody>
      </p:sp>
      <p:sp>
        <p:nvSpPr>
          <p:cNvPr id="66" name="Slide Number Placeholder 65" descr=" 6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28</a:t>
            </a:fld>
            <a:endParaRPr lang="en-US"/>
          </a:p>
        </p:txBody>
      </p:sp>
      <p:grpSp>
        <p:nvGrpSpPr>
          <p:cNvPr id="4" name="Group 3" descr=" 4"/>
          <p:cNvGrpSpPr/>
          <p:nvPr/>
        </p:nvGrpSpPr>
        <p:grpSpPr>
          <a:xfrm>
            <a:off x="1626902" y="1370211"/>
            <a:ext cx="6374098" cy="2064476"/>
            <a:chOff x="1626902" y="1370211"/>
            <a:chExt cx="6374098" cy="2064476"/>
          </a:xfrm>
        </p:grpSpPr>
        <p:grpSp>
          <p:nvGrpSpPr>
            <p:cNvPr id="11" name="Group 10"/>
            <p:cNvGrpSpPr/>
            <p:nvPr/>
          </p:nvGrpSpPr>
          <p:grpSpPr>
            <a:xfrm>
              <a:off x="2158714" y="1524000"/>
              <a:ext cx="5667674" cy="1910687"/>
              <a:chOff x="2166980" y="2889944"/>
              <a:chExt cx="5667674" cy="1910687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3692569" y="3194745"/>
                <a:ext cx="15240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" name="Straight Connector 12"/>
              <p:cNvCxnSpPr>
                <a:stCxn id="12" idx="1"/>
                <a:endCxn id="12" idx="3"/>
              </p:cNvCxnSpPr>
              <p:nvPr/>
            </p:nvCxnSpPr>
            <p:spPr>
              <a:xfrm rot="10800000" flipH="1">
                <a:off x="3692569" y="3804345"/>
                <a:ext cx="152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692569" y="3499545"/>
                <a:ext cx="152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3692569" y="4109145"/>
                <a:ext cx="152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3692568" y="3042344"/>
                <a:ext cx="15240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4225968" y="34995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2259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225967" y="4109144"/>
                <a:ext cx="644857" cy="313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692568" y="3804344"/>
                <a:ext cx="1524000" cy="304800"/>
              </a:xfrm>
              <a:prstGeom prst="rect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225968" y="4405984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</a:t>
                </a:r>
                <a:endParaRPr lang="en-US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902368" y="3194744"/>
                <a:ext cx="381000" cy="12192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5902368" y="3499544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902368" y="3804344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902368" y="4109144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59023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902368" y="34995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875072" y="4109145"/>
                <a:ext cx="5925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902368" y="3801367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…</a:t>
                </a:r>
                <a:endParaRPr lang="en-US" sz="1400" baseline="-25000" dirty="0"/>
              </a:p>
            </p:txBody>
          </p:sp>
          <p:sp>
            <p:nvSpPr>
              <p:cNvPr id="30" name="Equal 29"/>
              <p:cNvSpPr/>
              <p:nvPr/>
            </p:nvSpPr>
            <p:spPr>
              <a:xfrm>
                <a:off x="3082968" y="3651944"/>
                <a:ext cx="381000" cy="304800"/>
              </a:xfrm>
              <a:prstGeom prst="mathEqual">
                <a:avLst>
                  <a:gd name="adj1" fmla="val 23520"/>
                  <a:gd name="adj2" fmla="val 11760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570866" y="4392336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</a:t>
                </a:r>
                <a:r>
                  <a:rPr lang="en-US" dirty="0" err="1" smtClean="0"/>
                  <a:t>P_old</a:t>
                </a:r>
                <a:endParaRPr lang="en-US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996454" y="4431299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Z</a:t>
                </a:r>
                <a:endParaRPr lang="en-US" dirty="0"/>
              </a:p>
            </p:txBody>
          </p:sp>
          <p:cxnSp>
            <p:nvCxnSpPr>
              <p:cNvPr id="33" name="Straight Arrow Connector 32"/>
              <p:cNvCxnSpPr/>
              <p:nvPr/>
            </p:nvCxnSpPr>
            <p:spPr>
              <a:xfrm rot="5400000">
                <a:off x="2015374" y="3347144"/>
                <a:ext cx="3048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2320968" y="3197721"/>
                <a:ext cx="3810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>
                <a:off x="2320968" y="35025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2320968" y="38073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2320968" y="41121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23209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320968" y="3502521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266376" y="4112121"/>
                <a:ext cx="63917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320968" y="3807321"/>
                <a:ext cx="381000" cy="307777"/>
              </a:xfrm>
              <a:prstGeom prst="rect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…</a:t>
                </a:r>
                <a:endParaRPr lang="en-US" sz="1400" baseline="-250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244768" y="4376708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P</a:t>
                </a:r>
                <a:endParaRPr lang="en-US" dirty="0"/>
              </a:p>
            </p:txBody>
          </p:sp>
          <p:sp>
            <p:nvSpPr>
              <p:cNvPr id="43" name="Multiply 42"/>
              <p:cNvSpPr/>
              <p:nvPr/>
            </p:nvSpPr>
            <p:spPr>
              <a:xfrm>
                <a:off x="5292768" y="3651944"/>
                <a:ext cx="457200" cy="304800"/>
              </a:xfrm>
              <a:prstGeom prst="mathMultiply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4" name="Group 88"/>
              <p:cNvGrpSpPr/>
              <p:nvPr/>
            </p:nvGrpSpPr>
            <p:grpSpPr>
              <a:xfrm>
                <a:off x="5140368" y="3194744"/>
                <a:ext cx="685800" cy="307777"/>
                <a:chOff x="2286000" y="2743200"/>
                <a:chExt cx="685800" cy="307777"/>
              </a:xfrm>
            </p:grpSpPr>
            <p:cxnSp>
              <p:nvCxnSpPr>
                <p:cNvPr id="56" name="Straight Arrow Connector 55"/>
                <p:cNvCxnSpPr/>
                <p:nvPr/>
              </p:nvCxnSpPr>
              <p:spPr>
                <a:xfrm rot="5400000">
                  <a:off x="2361406" y="2895600"/>
                  <a:ext cx="3048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7" name="TextBox 56"/>
                <p:cNvSpPr txBox="1"/>
                <p:nvPr/>
              </p:nvSpPr>
              <p:spPr>
                <a:xfrm>
                  <a:off x="2286000" y="2743200"/>
                  <a:ext cx="6858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/>
                    <a:t>s</a:t>
                  </a:r>
                  <a:endParaRPr lang="en-US" sz="1400" dirty="0"/>
                </a:p>
              </p:txBody>
            </p:sp>
          </p:grpSp>
          <p:sp>
            <p:nvSpPr>
              <p:cNvPr id="45" name="Rectangle 44"/>
              <p:cNvSpPr/>
              <p:nvPr/>
            </p:nvSpPr>
            <p:spPr>
              <a:xfrm>
                <a:off x="6969168" y="3197721"/>
                <a:ext cx="3810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>
                <a:off x="6969168" y="35025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6969168" y="38073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6969168" y="41121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/>
              <p:nvPr/>
            </p:nvSpPr>
            <p:spPr>
              <a:xfrm>
                <a:off x="69691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969168" y="3502521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6928224" y="4112121"/>
                <a:ext cx="5493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969168" y="3807321"/>
                <a:ext cx="381000" cy="307777"/>
              </a:xfrm>
              <a:prstGeom prst="rect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…</a:t>
                </a:r>
                <a:endParaRPr lang="en-US" sz="1400" baseline="-25000" dirty="0"/>
              </a:p>
            </p:txBody>
          </p:sp>
          <p:sp>
            <p:nvSpPr>
              <p:cNvPr id="53" name="Plus 52"/>
              <p:cNvSpPr/>
              <p:nvPr/>
            </p:nvSpPr>
            <p:spPr>
              <a:xfrm>
                <a:off x="6511968" y="3651944"/>
                <a:ext cx="381000" cy="304800"/>
              </a:xfrm>
              <a:prstGeom prst="mathPlu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Double Bracket 53"/>
              <p:cNvSpPr/>
              <p:nvPr/>
            </p:nvSpPr>
            <p:spPr>
              <a:xfrm>
                <a:off x="3540168" y="2889944"/>
                <a:ext cx="2895600" cy="1905000"/>
              </a:xfrm>
              <a:prstGeom prst="bracketPai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>
                <a:off x="7502568" y="3194744"/>
                <a:ext cx="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TextBox 57"/>
            <p:cNvSpPr txBox="1"/>
            <p:nvPr/>
          </p:nvSpPr>
          <p:spPr>
            <a:xfrm>
              <a:off x="4103403" y="1370211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N</a:t>
              </a:r>
              <a:endParaRPr lang="en-US" sz="14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626902" y="1831777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s</a:t>
              </a:r>
              <a:endParaRPr lang="en-US" sz="16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315200" y="2286184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N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22400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 5"/>
          <p:cNvSpPr/>
          <p:nvPr/>
        </p:nvSpPr>
        <p:spPr>
          <a:xfrm>
            <a:off x="457200" y="3581400"/>
            <a:ext cx="81534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PageRank Using Presto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438594" y="3581400"/>
            <a:ext cx="8172006" cy="3276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M </a:t>
            </a:r>
            <a:r>
              <a:rPr lang="en-US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darray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(dim=c(N,N),blocks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=(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s,N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P </a:t>
            </a:r>
            <a:r>
              <a:rPr lang="en-US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darray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(dim=c(N,1),blocks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=(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s,1))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while(..){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foreach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(i,1:len, 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calculate(p=</a:t>
            </a:r>
            <a:r>
              <a:rPr lang="en-US" sz="20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P,i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),m=</a:t>
            </a:r>
            <a:r>
              <a:rPr lang="en-US" sz="20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M,i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), 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   x=</a:t>
            </a:r>
            <a:r>
              <a:rPr lang="en-US" sz="20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P_old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),z=</a:t>
            </a:r>
            <a:r>
              <a:rPr lang="en-US" sz="20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Z,i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)) {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p </a:t>
            </a:r>
            <a:r>
              <a:rPr lang="en-US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m*x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)+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z</a:t>
            </a:r>
          </a:p>
          <a:p>
            <a:pPr marL="5715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5715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P_old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P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61" name="Straight Arrow Connector 60" descr=" 61"/>
          <p:cNvCxnSpPr/>
          <p:nvPr/>
        </p:nvCxnSpPr>
        <p:spPr>
          <a:xfrm flipH="1" flipV="1">
            <a:off x="4674902" y="4038600"/>
            <a:ext cx="1324695" cy="71537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 descr=" 64"/>
          <p:cNvSpPr/>
          <p:nvPr/>
        </p:nvSpPr>
        <p:spPr>
          <a:xfrm>
            <a:off x="5999597" y="4411070"/>
            <a:ext cx="310549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Create Distributed Array</a:t>
            </a:r>
          </a:p>
        </p:txBody>
      </p:sp>
      <p:sp>
        <p:nvSpPr>
          <p:cNvPr id="65" name="Date Placeholder 64" descr=" 6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79B2F-4FF0-4A7C-9D3E-AF91F0D92D33}" type="datetime1">
              <a:rPr lang="en-US" smtClean="0"/>
              <a:t>6/29/2012</a:t>
            </a:fld>
            <a:endParaRPr lang="en-US" dirty="0"/>
          </a:p>
        </p:txBody>
      </p:sp>
      <p:sp>
        <p:nvSpPr>
          <p:cNvPr id="66" name="Slide Number Placeholder 65" descr=" 6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29</a:t>
            </a:fld>
            <a:endParaRPr lang="en-US"/>
          </a:p>
        </p:txBody>
      </p:sp>
      <p:grpSp>
        <p:nvGrpSpPr>
          <p:cNvPr id="4" name="Group 3" descr=" 4"/>
          <p:cNvGrpSpPr/>
          <p:nvPr/>
        </p:nvGrpSpPr>
        <p:grpSpPr>
          <a:xfrm>
            <a:off x="1626902" y="1370211"/>
            <a:ext cx="6374098" cy="2064476"/>
            <a:chOff x="1626902" y="1370211"/>
            <a:chExt cx="6374098" cy="2064476"/>
          </a:xfrm>
        </p:grpSpPr>
        <p:grpSp>
          <p:nvGrpSpPr>
            <p:cNvPr id="11" name="Group 10"/>
            <p:cNvGrpSpPr/>
            <p:nvPr/>
          </p:nvGrpSpPr>
          <p:grpSpPr>
            <a:xfrm>
              <a:off x="2158714" y="1524000"/>
              <a:ext cx="5667674" cy="1910687"/>
              <a:chOff x="2166980" y="2889944"/>
              <a:chExt cx="5667674" cy="1910687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3692569" y="3194745"/>
                <a:ext cx="15240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" name="Straight Connector 12"/>
              <p:cNvCxnSpPr>
                <a:stCxn id="12" idx="1"/>
                <a:endCxn id="12" idx="3"/>
              </p:cNvCxnSpPr>
              <p:nvPr/>
            </p:nvCxnSpPr>
            <p:spPr>
              <a:xfrm rot="10800000" flipH="1">
                <a:off x="3692569" y="3804345"/>
                <a:ext cx="152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692569" y="3499545"/>
                <a:ext cx="152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3692569" y="4109145"/>
                <a:ext cx="152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3692568" y="3042344"/>
                <a:ext cx="15240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4225968" y="34995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2259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225967" y="4109144"/>
                <a:ext cx="644857" cy="313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692568" y="3804344"/>
                <a:ext cx="1524000" cy="304800"/>
              </a:xfrm>
              <a:prstGeom prst="rect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225968" y="4405984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</a:t>
                </a:r>
                <a:endParaRPr lang="en-US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902368" y="3194744"/>
                <a:ext cx="381000" cy="12192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5902368" y="3499544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902368" y="3804344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902368" y="4109144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59023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902368" y="34995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875072" y="4109145"/>
                <a:ext cx="5925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902368" y="3801367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…</a:t>
                </a:r>
                <a:endParaRPr lang="en-US" sz="1400" baseline="-25000" dirty="0"/>
              </a:p>
            </p:txBody>
          </p:sp>
          <p:sp>
            <p:nvSpPr>
              <p:cNvPr id="30" name="Equal 29"/>
              <p:cNvSpPr/>
              <p:nvPr/>
            </p:nvSpPr>
            <p:spPr>
              <a:xfrm>
                <a:off x="3082968" y="3651944"/>
                <a:ext cx="381000" cy="304800"/>
              </a:xfrm>
              <a:prstGeom prst="mathEqual">
                <a:avLst>
                  <a:gd name="adj1" fmla="val 23520"/>
                  <a:gd name="adj2" fmla="val 11760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570866" y="4392336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</a:t>
                </a:r>
                <a:r>
                  <a:rPr lang="en-US" dirty="0" err="1" smtClean="0"/>
                  <a:t>P_old</a:t>
                </a:r>
                <a:endParaRPr lang="en-US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996454" y="4431299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Z</a:t>
                </a:r>
                <a:endParaRPr lang="en-US" dirty="0"/>
              </a:p>
            </p:txBody>
          </p:sp>
          <p:cxnSp>
            <p:nvCxnSpPr>
              <p:cNvPr id="33" name="Straight Arrow Connector 32"/>
              <p:cNvCxnSpPr/>
              <p:nvPr/>
            </p:nvCxnSpPr>
            <p:spPr>
              <a:xfrm rot="5400000">
                <a:off x="2015374" y="3347144"/>
                <a:ext cx="3048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2320968" y="3197721"/>
                <a:ext cx="3810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>
                <a:off x="2320968" y="35025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2320968" y="38073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2320968" y="41121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23209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320968" y="3502521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266376" y="4112121"/>
                <a:ext cx="63917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320968" y="3807321"/>
                <a:ext cx="381000" cy="307777"/>
              </a:xfrm>
              <a:prstGeom prst="rect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…</a:t>
                </a:r>
                <a:endParaRPr lang="en-US" sz="1400" baseline="-250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244768" y="4376708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P</a:t>
                </a:r>
                <a:endParaRPr lang="en-US" dirty="0"/>
              </a:p>
            </p:txBody>
          </p:sp>
          <p:sp>
            <p:nvSpPr>
              <p:cNvPr id="43" name="Multiply 42"/>
              <p:cNvSpPr/>
              <p:nvPr/>
            </p:nvSpPr>
            <p:spPr>
              <a:xfrm>
                <a:off x="5292768" y="3651944"/>
                <a:ext cx="457200" cy="304800"/>
              </a:xfrm>
              <a:prstGeom prst="mathMultiply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4" name="Group 88"/>
              <p:cNvGrpSpPr/>
              <p:nvPr/>
            </p:nvGrpSpPr>
            <p:grpSpPr>
              <a:xfrm>
                <a:off x="5140368" y="3194744"/>
                <a:ext cx="685800" cy="307777"/>
                <a:chOff x="2286000" y="2743200"/>
                <a:chExt cx="685800" cy="307777"/>
              </a:xfrm>
            </p:grpSpPr>
            <p:cxnSp>
              <p:nvCxnSpPr>
                <p:cNvPr id="56" name="Straight Arrow Connector 55"/>
                <p:cNvCxnSpPr/>
                <p:nvPr/>
              </p:nvCxnSpPr>
              <p:spPr>
                <a:xfrm rot="5400000">
                  <a:off x="2361406" y="2895600"/>
                  <a:ext cx="3048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7" name="TextBox 56"/>
                <p:cNvSpPr txBox="1"/>
                <p:nvPr/>
              </p:nvSpPr>
              <p:spPr>
                <a:xfrm>
                  <a:off x="2286000" y="2743200"/>
                  <a:ext cx="6858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/>
                    <a:t>s</a:t>
                  </a:r>
                  <a:endParaRPr lang="en-US" sz="1400" dirty="0"/>
                </a:p>
              </p:txBody>
            </p:sp>
          </p:grpSp>
          <p:sp>
            <p:nvSpPr>
              <p:cNvPr id="45" name="Rectangle 44"/>
              <p:cNvSpPr/>
              <p:nvPr/>
            </p:nvSpPr>
            <p:spPr>
              <a:xfrm>
                <a:off x="6969168" y="3197721"/>
                <a:ext cx="3810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>
                <a:off x="6969168" y="35025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6969168" y="38073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6969168" y="41121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/>
              <p:nvPr/>
            </p:nvSpPr>
            <p:spPr>
              <a:xfrm>
                <a:off x="69691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969168" y="3502521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6928224" y="4112121"/>
                <a:ext cx="5493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969168" y="3807321"/>
                <a:ext cx="381000" cy="307777"/>
              </a:xfrm>
              <a:prstGeom prst="rect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…</a:t>
                </a:r>
                <a:endParaRPr lang="en-US" sz="1400" baseline="-25000" dirty="0"/>
              </a:p>
            </p:txBody>
          </p:sp>
          <p:sp>
            <p:nvSpPr>
              <p:cNvPr id="53" name="Plus 52"/>
              <p:cNvSpPr/>
              <p:nvPr/>
            </p:nvSpPr>
            <p:spPr>
              <a:xfrm>
                <a:off x="6511968" y="3651944"/>
                <a:ext cx="381000" cy="304800"/>
              </a:xfrm>
              <a:prstGeom prst="mathPlu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Double Bracket 53"/>
              <p:cNvSpPr/>
              <p:nvPr/>
            </p:nvSpPr>
            <p:spPr>
              <a:xfrm>
                <a:off x="3540168" y="2889944"/>
                <a:ext cx="2895600" cy="1905000"/>
              </a:xfrm>
              <a:prstGeom prst="bracketPai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>
                <a:off x="7502568" y="3194744"/>
                <a:ext cx="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TextBox 57"/>
            <p:cNvSpPr txBox="1"/>
            <p:nvPr/>
          </p:nvSpPr>
          <p:spPr>
            <a:xfrm>
              <a:off x="4103403" y="1370211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N</a:t>
              </a:r>
              <a:endParaRPr lang="en-US" sz="14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626902" y="1831777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s</a:t>
              </a:r>
              <a:endParaRPr lang="en-US" sz="16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315200" y="2286184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N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93181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Big Data, Complex Algorithms</a:t>
            </a:r>
            <a:endParaRPr lang="en-US" dirty="0"/>
          </a:p>
        </p:txBody>
      </p:sp>
      <p:graphicFrame>
        <p:nvGraphicFramePr>
          <p:cNvPr id="6" name="Table 5" descr="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601455"/>
              </p:ext>
            </p:extLst>
          </p:nvPr>
        </p:nvGraphicFramePr>
        <p:xfrm>
          <a:off x="4191000" y="1746447"/>
          <a:ext cx="4038600" cy="50836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8600"/>
              </a:tblGrid>
              <a:tr h="107295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PageRank</a:t>
                      </a:r>
                    </a:p>
                    <a:p>
                      <a:r>
                        <a:rPr lang="en-US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(Dominant </a:t>
                      </a:r>
                      <a:r>
                        <a:rPr lang="en-US" sz="28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eigenvector</a:t>
                      </a:r>
                      <a:r>
                        <a:rPr lang="en-US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)</a:t>
                      </a:r>
                    </a:p>
                  </a:txBody>
                  <a:tcPr marL="141986" marR="141986" marT="70993" marB="70993"/>
                </a:tc>
              </a:tr>
              <a:tr h="141986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Recommendations</a:t>
                      </a:r>
                    </a:p>
                    <a:p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28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Matrix factorization)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41986" marR="141986" marT="70993" marB="70993"/>
                </a:tc>
              </a:tr>
              <a:tr h="117093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Anomaly</a:t>
                      </a:r>
                      <a:r>
                        <a:rPr lang="en-US" sz="2800" baseline="0" dirty="0" smtClean="0"/>
                        <a:t> detection</a:t>
                      </a:r>
                      <a:endParaRPr lang="en-US" sz="2800" dirty="0" smtClean="0"/>
                    </a:p>
                    <a:p>
                      <a:r>
                        <a:rPr lang="en-US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(Top-K eigenvalues)</a:t>
                      </a:r>
                    </a:p>
                  </a:txBody>
                  <a:tcPr marL="141986" marR="141986" marT="70993" marB="70993"/>
                </a:tc>
              </a:tr>
              <a:tr h="141986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User Importance</a:t>
                      </a:r>
                    </a:p>
                    <a:p>
                      <a:r>
                        <a:rPr lang="en-US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(Vertex Centrality)</a:t>
                      </a:r>
                    </a:p>
                  </a:txBody>
                  <a:tcPr marL="141986" marR="141986" marT="70993" marB="70993"/>
                </a:tc>
              </a:tr>
            </a:tbl>
          </a:graphicData>
        </a:graphic>
      </p:graphicFrame>
      <p:sp>
        <p:nvSpPr>
          <p:cNvPr id="4" name="Date Placeholder 3" descr="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7193-2717-4693-BA44-82BD723BBDC2}" type="datetime1">
              <a:rPr lang="en-US" smtClean="0"/>
              <a:t>6/29/2012</a:t>
            </a:fld>
            <a:endParaRPr lang="en-US"/>
          </a:p>
        </p:txBody>
      </p:sp>
      <p:sp>
        <p:nvSpPr>
          <p:cNvPr id="5" name="Slide Number Placeholder 4" descr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3</a:t>
            </a:fld>
            <a:endParaRPr lang="en-US"/>
          </a:p>
        </p:txBody>
      </p:sp>
      <p:grpSp>
        <p:nvGrpSpPr>
          <p:cNvPr id="13" name="Group 12" descr=" 13"/>
          <p:cNvGrpSpPr/>
          <p:nvPr/>
        </p:nvGrpSpPr>
        <p:grpSpPr>
          <a:xfrm>
            <a:off x="1451625" y="1905000"/>
            <a:ext cx="1523237" cy="4493111"/>
            <a:chOff x="1451625" y="1905000"/>
            <a:chExt cx="1523237" cy="4493111"/>
          </a:xfrm>
        </p:grpSpPr>
        <p:grpSp>
          <p:nvGrpSpPr>
            <p:cNvPr id="9" name="Group 8"/>
            <p:cNvGrpSpPr/>
            <p:nvPr/>
          </p:nvGrpSpPr>
          <p:grpSpPr>
            <a:xfrm>
              <a:off x="1451625" y="1905000"/>
              <a:ext cx="1523237" cy="4493111"/>
              <a:chOff x="1451625" y="1905000"/>
              <a:chExt cx="1523237" cy="4493111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1451625" y="1905000"/>
                <a:ext cx="1523237" cy="4078318"/>
                <a:chOff x="1451625" y="1905000"/>
                <a:chExt cx="1523237" cy="4078318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1503134" y="1905000"/>
                  <a:ext cx="1366684" cy="2735149"/>
                  <a:chOff x="308813" y="1773714"/>
                  <a:chExt cx="1366684" cy="2735149"/>
                </a:xfrm>
              </p:grpSpPr>
              <p:grpSp>
                <p:nvGrpSpPr>
                  <p:cNvPr id="10" name="Group 9"/>
                  <p:cNvGrpSpPr/>
                  <p:nvPr/>
                </p:nvGrpSpPr>
                <p:grpSpPr>
                  <a:xfrm>
                    <a:off x="308813" y="3069114"/>
                    <a:ext cx="1366684" cy="1439749"/>
                    <a:chOff x="4257239" y="1499332"/>
                    <a:chExt cx="1366684" cy="1439749"/>
                  </a:xfrm>
                </p:grpSpPr>
                <p:pic>
                  <p:nvPicPr>
                    <p:cNvPr id="11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4327262" y="1754177"/>
                      <a:ext cx="1184904" cy="1184904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>
                  </p:spPr>
                </p:pic>
                <p:pic>
                  <p:nvPicPr>
                    <p:cNvPr id="12" name="Picture 2" descr="https://netflix.hs.llnwd.net/e1/us/layout/signup/950/header/netflix_logo.g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4257239" y="1499332"/>
                      <a:ext cx="1366684" cy="50969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>
                  </p:spPr>
                </p:pic>
              </p:grpSp>
              <p:pic>
                <p:nvPicPr>
                  <p:cNvPr id="14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/>
                  <a:stretch>
                    <a:fillRect/>
                  </a:stretch>
                </p:blipFill>
                <p:spPr bwMode="auto">
                  <a:xfrm>
                    <a:off x="399704" y="1773714"/>
                    <a:ext cx="1238438" cy="974108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miter lim="800000"/>
                    <a:headEnd type="none" w="med" len="med"/>
                    <a:tailEnd type="none" w="med" len="med"/>
                  </a:ln>
                </p:spPr>
              </p:pic>
            </p:grpSp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51625" y="5410200"/>
                  <a:ext cx="1523237" cy="573118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>
                      <a:alpha val="2500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25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16" name="Picture 2" descr="https://encrypted-tbn1.google.com/images?q=tbn:ANd9GcQZhP99w1BF4JJ48VayATO7ZoCMMl8KsU9sZ21opPYdYsxziBZ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1614687" y="5989721"/>
                <a:ext cx="1197112" cy="408390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</p:spPr>
          </p:pic>
        </p:grpSp>
        <p:pic>
          <p:nvPicPr>
            <p:cNvPr id="2050" name="Picture 2" descr="http://twitter.com/images/three_circles/twitter-bird-light-bgs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1430" y="4097052"/>
              <a:ext cx="1313148" cy="13131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25000"/>
                    </a:srgbClr>
                  </a:solidFill>
                </a14:hiddenFill>
              </a:ext>
            </a:extLst>
          </p:spPr>
        </p:pic>
      </p:grpSp>
      <p:sp>
        <p:nvSpPr>
          <p:cNvPr id="17" name="TextBox 16" descr=" 3"/>
          <p:cNvSpPr txBox="1"/>
          <p:nvPr/>
        </p:nvSpPr>
        <p:spPr>
          <a:xfrm>
            <a:off x="0" y="2627055"/>
            <a:ext cx="9144000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Machine learning + Graph algorithms</a:t>
            </a:r>
          </a:p>
          <a:p>
            <a:pPr algn="ctr"/>
            <a:endParaRPr lang="en-US" sz="4000" dirty="0" smtClean="0">
              <a:solidFill>
                <a:srgbClr val="C00000"/>
              </a:solidFill>
            </a:endParaRPr>
          </a:p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Iterative Linear Algebra Operations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518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111" descr=" 112"/>
          <p:cNvSpPr/>
          <p:nvPr/>
        </p:nvSpPr>
        <p:spPr>
          <a:xfrm>
            <a:off x="560102" y="4420792"/>
            <a:ext cx="8153400" cy="9132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PageRank Using Presto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438594" y="3581400"/>
            <a:ext cx="8172006" cy="32766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M 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darray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(dim=c(N,N),blocks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=(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s,N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))</a:t>
            </a:r>
          </a:p>
          <a:p>
            <a:pPr marL="0" lvl="0" indent="0">
              <a:buNone/>
            </a:pP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P 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darray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(dim=c(N,1),blocks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=(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s,1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))</a:t>
            </a:r>
          </a:p>
          <a:p>
            <a:pPr marL="0" lv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while(..){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foreach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(i,1:len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calculate(p=</a:t>
            </a:r>
            <a:r>
              <a:rPr lang="en-US" sz="1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splits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P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,i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),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m=</a:t>
            </a:r>
            <a:r>
              <a:rPr lang="en-US" sz="1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splits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M,i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), 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x=</a:t>
            </a:r>
            <a:r>
              <a:rPr lang="en-US" sz="1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splits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P_old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),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z=</a:t>
            </a:r>
            <a:r>
              <a:rPr lang="en-US" sz="1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splits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Z,i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)) {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 p 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(m*x)+z</a:t>
            </a:r>
          </a:p>
          <a:p>
            <a:pPr marL="5715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5715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)</a:t>
            </a:r>
          </a:p>
          <a:p>
            <a:pPr marL="0" lv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P_old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P</a:t>
            </a:r>
          </a:p>
          <a:p>
            <a:pPr marL="0" lv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2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 descr="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CA1B-4DBF-4FBB-9BBD-092F3148958D}" type="datetime1">
              <a:rPr lang="en-US" smtClean="0"/>
              <a:t>6/29/2012</a:t>
            </a:fld>
            <a:endParaRPr lang="en-US" dirty="0"/>
          </a:p>
        </p:txBody>
      </p:sp>
      <p:sp>
        <p:nvSpPr>
          <p:cNvPr id="5" name="Slide Number Placeholder 4" descr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30</a:t>
            </a:fld>
            <a:endParaRPr lang="en-US"/>
          </a:p>
        </p:txBody>
      </p:sp>
      <p:grpSp>
        <p:nvGrpSpPr>
          <p:cNvPr id="60" name="Group 59" descr=" 60"/>
          <p:cNvGrpSpPr/>
          <p:nvPr/>
        </p:nvGrpSpPr>
        <p:grpSpPr>
          <a:xfrm>
            <a:off x="1626902" y="1370211"/>
            <a:ext cx="6374098" cy="2064476"/>
            <a:chOff x="1626902" y="1370211"/>
            <a:chExt cx="6374098" cy="2064476"/>
          </a:xfrm>
        </p:grpSpPr>
        <p:grpSp>
          <p:nvGrpSpPr>
            <p:cNvPr id="62" name="Group 61"/>
            <p:cNvGrpSpPr/>
            <p:nvPr/>
          </p:nvGrpSpPr>
          <p:grpSpPr>
            <a:xfrm>
              <a:off x="2158714" y="1524000"/>
              <a:ext cx="5667674" cy="1910687"/>
              <a:chOff x="2166980" y="2889944"/>
              <a:chExt cx="5667674" cy="1910687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3692569" y="3194745"/>
                <a:ext cx="15240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7" name="Straight Connector 66"/>
              <p:cNvCxnSpPr>
                <a:stCxn id="66" idx="1"/>
                <a:endCxn id="66" idx="3"/>
              </p:cNvCxnSpPr>
              <p:nvPr/>
            </p:nvCxnSpPr>
            <p:spPr>
              <a:xfrm rot="10800000" flipH="1">
                <a:off x="3692569" y="3804345"/>
                <a:ext cx="152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3692569" y="3499545"/>
                <a:ext cx="152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3692569" y="4109145"/>
                <a:ext cx="152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/>
              <p:nvPr/>
            </p:nvCxnSpPr>
            <p:spPr>
              <a:xfrm>
                <a:off x="3692568" y="3042344"/>
                <a:ext cx="15240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TextBox 70"/>
              <p:cNvSpPr txBox="1"/>
              <p:nvPr/>
            </p:nvSpPr>
            <p:spPr>
              <a:xfrm>
                <a:off x="4225968" y="34995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42259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4225967" y="4109144"/>
                <a:ext cx="644857" cy="313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3692568" y="3804344"/>
                <a:ext cx="1524000" cy="304800"/>
              </a:xfrm>
              <a:prstGeom prst="rect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4225968" y="4405984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</a:t>
                </a:r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5902368" y="3194744"/>
                <a:ext cx="381000" cy="12192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7" name="Straight Connector 76"/>
              <p:cNvCxnSpPr/>
              <p:nvPr/>
            </p:nvCxnSpPr>
            <p:spPr>
              <a:xfrm>
                <a:off x="5902368" y="3499544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5902368" y="3804344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5902368" y="4109144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xtBox 79"/>
              <p:cNvSpPr txBox="1"/>
              <p:nvPr/>
            </p:nvSpPr>
            <p:spPr>
              <a:xfrm>
                <a:off x="59023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5902368" y="34995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5875072" y="4109145"/>
                <a:ext cx="5925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5902368" y="3801367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…</a:t>
                </a:r>
                <a:endParaRPr lang="en-US" sz="1400" baseline="-25000" dirty="0"/>
              </a:p>
            </p:txBody>
          </p:sp>
          <p:sp>
            <p:nvSpPr>
              <p:cNvPr id="84" name="Equal 83"/>
              <p:cNvSpPr/>
              <p:nvPr/>
            </p:nvSpPr>
            <p:spPr>
              <a:xfrm>
                <a:off x="3082968" y="3651944"/>
                <a:ext cx="381000" cy="304800"/>
              </a:xfrm>
              <a:prstGeom prst="mathEqual">
                <a:avLst>
                  <a:gd name="adj1" fmla="val 23520"/>
                  <a:gd name="adj2" fmla="val 11760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5723266" y="4392336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P_old</a:t>
                </a:r>
                <a:endParaRPr lang="en-US" dirty="0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6996454" y="4431299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Z</a:t>
                </a:r>
                <a:endParaRPr lang="en-US" dirty="0"/>
              </a:p>
            </p:txBody>
          </p:sp>
          <p:cxnSp>
            <p:nvCxnSpPr>
              <p:cNvPr id="87" name="Straight Arrow Connector 86"/>
              <p:cNvCxnSpPr/>
              <p:nvPr/>
            </p:nvCxnSpPr>
            <p:spPr>
              <a:xfrm rot="5400000">
                <a:off x="2015374" y="3347144"/>
                <a:ext cx="3048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Rectangle 87"/>
              <p:cNvSpPr/>
              <p:nvPr/>
            </p:nvSpPr>
            <p:spPr>
              <a:xfrm>
                <a:off x="2320968" y="3197721"/>
                <a:ext cx="3810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9" name="Straight Connector 88"/>
              <p:cNvCxnSpPr/>
              <p:nvPr/>
            </p:nvCxnSpPr>
            <p:spPr>
              <a:xfrm>
                <a:off x="2320968" y="35025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2320968" y="38073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2320968" y="41121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TextBox 91"/>
              <p:cNvSpPr txBox="1"/>
              <p:nvPr/>
            </p:nvSpPr>
            <p:spPr>
              <a:xfrm>
                <a:off x="23209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2320968" y="3502521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2266376" y="4112121"/>
                <a:ext cx="63917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2320968" y="3807321"/>
                <a:ext cx="381000" cy="307777"/>
              </a:xfrm>
              <a:prstGeom prst="rect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…</a:t>
                </a:r>
                <a:endParaRPr lang="en-US" sz="1400" baseline="-25000" dirty="0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2244768" y="4376708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P</a:t>
                </a:r>
                <a:endParaRPr lang="en-US" dirty="0"/>
              </a:p>
            </p:txBody>
          </p:sp>
          <p:sp>
            <p:nvSpPr>
              <p:cNvPr id="97" name="Multiply 96"/>
              <p:cNvSpPr/>
              <p:nvPr/>
            </p:nvSpPr>
            <p:spPr>
              <a:xfrm>
                <a:off x="5292768" y="3651944"/>
                <a:ext cx="457200" cy="304800"/>
              </a:xfrm>
              <a:prstGeom prst="mathMultiply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8" name="Group 88"/>
              <p:cNvGrpSpPr/>
              <p:nvPr/>
            </p:nvGrpSpPr>
            <p:grpSpPr>
              <a:xfrm>
                <a:off x="5140368" y="3194744"/>
                <a:ext cx="685800" cy="307777"/>
                <a:chOff x="2286000" y="2743200"/>
                <a:chExt cx="685800" cy="307777"/>
              </a:xfrm>
            </p:grpSpPr>
            <p:cxnSp>
              <p:nvCxnSpPr>
                <p:cNvPr id="110" name="Straight Arrow Connector 109"/>
                <p:cNvCxnSpPr/>
                <p:nvPr/>
              </p:nvCxnSpPr>
              <p:spPr>
                <a:xfrm rot="5400000">
                  <a:off x="2361406" y="2895600"/>
                  <a:ext cx="3048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1" name="TextBox 110"/>
                <p:cNvSpPr txBox="1"/>
                <p:nvPr/>
              </p:nvSpPr>
              <p:spPr>
                <a:xfrm>
                  <a:off x="2286000" y="2743200"/>
                  <a:ext cx="6858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/>
                    <a:t>s</a:t>
                  </a:r>
                  <a:endParaRPr lang="en-US" sz="1400" dirty="0"/>
                </a:p>
              </p:txBody>
            </p:sp>
          </p:grpSp>
          <p:sp>
            <p:nvSpPr>
              <p:cNvPr id="99" name="Rectangle 98"/>
              <p:cNvSpPr/>
              <p:nvPr/>
            </p:nvSpPr>
            <p:spPr>
              <a:xfrm>
                <a:off x="6969168" y="3197721"/>
                <a:ext cx="3810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0" name="Straight Connector 99"/>
              <p:cNvCxnSpPr/>
              <p:nvPr/>
            </p:nvCxnSpPr>
            <p:spPr>
              <a:xfrm>
                <a:off x="6969168" y="35025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6969168" y="38073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6969168" y="41121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TextBox 102"/>
              <p:cNvSpPr txBox="1"/>
              <p:nvPr/>
            </p:nvSpPr>
            <p:spPr>
              <a:xfrm>
                <a:off x="69691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6969168" y="3502521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6928224" y="4112121"/>
                <a:ext cx="5493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6969168" y="3807321"/>
                <a:ext cx="381000" cy="307777"/>
              </a:xfrm>
              <a:prstGeom prst="rect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…</a:t>
                </a:r>
                <a:endParaRPr lang="en-US" sz="1400" baseline="-25000" dirty="0"/>
              </a:p>
            </p:txBody>
          </p:sp>
          <p:sp>
            <p:nvSpPr>
              <p:cNvPr id="107" name="Plus 106"/>
              <p:cNvSpPr/>
              <p:nvPr/>
            </p:nvSpPr>
            <p:spPr>
              <a:xfrm>
                <a:off x="6511968" y="3651944"/>
                <a:ext cx="381000" cy="304800"/>
              </a:xfrm>
              <a:prstGeom prst="mathPlu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Double Bracket 107"/>
              <p:cNvSpPr/>
              <p:nvPr/>
            </p:nvSpPr>
            <p:spPr>
              <a:xfrm>
                <a:off x="3540168" y="2889944"/>
                <a:ext cx="2895600" cy="1905000"/>
              </a:xfrm>
              <a:prstGeom prst="bracketPai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9" name="Straight Arrow Connector 108"/>
              <p:cNvCxnSpPr/>
              <p:nvPr/>
            </p:nvCxnSpPr>
            <p:spPr>
              <a:xfrm>
                <a:off x="7502568" y="3194744"/>
                <a:ext cx="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3" name="TextBox 62"/>
            <p:cNvSpPr txBox="1"/>
            <p:nvPr/>
          </p:nvSpPr>
          <p:spPr>
            <a:xfrm>
              <a:off x="4103403" y="1370211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N</a:t>
              </a:r>
              <a:endParaRPr lang="en-US" sz="14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626902" y="1831777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s</a:t>
              </a:r>
              <a:endParaRPr lang="en-US" sz="16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315200" y="2286184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N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89988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111" descr=" 112"/>
          <p:cNvSpPr/>
          <p:nvPr/>
        </p:nvSpPr>
        <p:spPr>
          <a:xfrm>
            <a:off x="560102" y="4420792"/>
            <a:ext cx="8153400" cy="9132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PageRank Using Presto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438594" y="3581400"/>
            <a:ext cx="8172006" cy="32766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M 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darray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(dim=c(N,N),blocks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=(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s,N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))</a:t>
            </a:r>
          </a:p>
          <a:p>
            <a:pPr marL="0" lvl="0" indent="0">
              <a:buNone/>
            </a:pP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P 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darray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(dim=c(N,1),blocks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=(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s,1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))</a:t>
            </a:r>
          </a:p>
          <a:p>
            <a:pPr marL="0" lv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while(..){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foreach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(i,1:len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calculate(p=</a:t>
            </a:r>
            <a:r>
              <a:rPr lang="en-US" sz="1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splits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P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,i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),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m=</a:t>
            </a:r>
            <a:r>
              <a:rPr lang="en-US" sz="1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splits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M,i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), 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x=</a:t>
            </a:r>
            <a:r>
              <a:rPr lang="en-US" sz="1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splits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P_old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),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z=</a:t>
            </a:r>
            <a:r>
              <a:rPr lang="en-US" sz="1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splits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Z,i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)) {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 p 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(m*x)+z</a:t>
            </a:r>
          </a:p>
          <a:p>
            <a:pPr marL="5715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5715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)</a:t>
            </a:r>
          </a:p>
          <a:p>
            <a:pPr marL="0" lv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P_old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P</a:t>
            </a:r>
          </a:p>
          <a:p>
            <a:pPr marL="0" lv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2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8" name="Rectangle 57" descr=" 9"/>
          <p:cNvSpPr/>
          <p:nvPr/>
        </p:nvSpPr>
        <p:spPr>
          <a:xfrm>
            <a:off x="6005107" y="3962400"/>
            <a:ext cx="3105490" cy="61119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lnSpc>
                <a:spcPct val="85000"/>
              </a:lnSpc>
            </a:pPr>
            <a:r>
              <a:rPr lang="en-US" sz="2000" dirty="0" smtClean="0"/>
              <a:t>Execute function in a cluster</a:t>
            </a:r>
            <a:endParaRPr lang="en-US" sz="2000" dirty="0"/>
          </a:p>
        </p:txBody>
      </p:sp>
      <p:cxnSp>
        <p:nvCxnSpPr>
          <p:cNvPr id="59" name="Straight Arrow Connector 58" descr=" 61"/>
          <p:cNvCxnSpPr/>
          <p:nvPr/>
        </p:nvCxnSpPr>
        <p:spPr>
          <a:xfrm flipH="1">
            <a:off x="3074702" y="4267995"/>
            <a:ext cx="2930405" cy="305595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 descr="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CA1B-4DBF-4FBB-9BBD-092F3148958D}" type="datetime1">
              <a:rPr lang="en-US" smtClean="0"/>
              <a:t>6/29/2012</a:t>
            </a:fld>
            <a:endParaRPr lang="en-US" dirty="0"/>
          </a:p>
        </p:txBody>
      </p:sp>
      <p:sp>
        <p:nvSpPr>
          <p:cNvPr id="5" name="Slide Number Placeholder 4" descr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31</a:t>
            </a:fld>
            <a:endParaRPr lang="en-US"/>
          </a:p>
        </p:txBody>
      </p:sp>
      <p:grpSp>
        <p:nvGrpSpPr>
          <p:cNvPr id="60" name="Group 59" descr=" 60"/>
          <p:cNvGrpSpPr/>
          <p:nvPr/>
        </p:nvGrpSpPr>
        <p:grpSpPr>
          <a:xfrm>
            <a:off x="1626902" y="1370211"/>
            <a:ext cx="6374098" cy="2064476"/>
            <a:chOff x="1626902" y="1370211"/>
            <a:chExt cx="6374098" cy="2064476"/>
          </a:xfrm>
        </p:grpSpPr>
        <p:grpSp>
          <p:nvGrpSpPr>
            <p:cNvPr id="62" name="Group 61"/>
            <p:cNvGrpSpPr/>
            <p:nvPr/>
          </p:nvGrpSpPr>
          <p:grpSpPr>
            <a:xfrm>
              <a:off x="2158714" y="1524000"/>
              <a:ext cx="5667674" cy="1910687"/>
              <a:chOff x="2166980" y="2889944"/>
              <a:chExt cx="5667674" cy="1910687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3692569" y="3194745"/>
                <a:ext cx="15240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7" name="Straight Connector 66"/>
              <p:cNvCxnSpPr>
                <a:stCxn id="66" idx="1"/>
                <a:endCxn id="66" idx="3"/>
              </p:cNvCxnSpPr>
              <p:nvPr/>
            </p:nvCxnSpPr>
            <p:spPr>
              <a:xfrm rot="10800000" flipH="1">
                <a:off x="3692569" y="3804345"/>
                <a:ext cx="152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3692569" y="3499545"/>
                <a:ext cx="152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3692569" y="4109145"/>
                <a:ext cx="152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/>
              <p:nvPr/>
            </p:nvCxnSpPr>
            <p:spPr>
              <a:xfrm>
                <a:off x="3692568" y="3042344"/>
                <a:ext cx="15240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TextBox 70"/>
              <p:cNvSpPr txBox="1"/>
              <p:nvPr/>
            </p:nvSpPr>
            <p:spPr>
              <a:xfrm>
                <a:off x="4225968" y="34995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42259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4225967" y="4109144"/>
                <a:ext cx="644857" cy="313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3692568" y="3804344"/>
                <a:ext cx="1524000" cy="304800"/>
              </a:xfrm>
              <a:prstGeom prst="rect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4225968" y="4405984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</a:t>
                </a:r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5902368" y="3194744"/>
                <a:ext cx="381000" cy="12192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7" name="Straight Connector 76"/>
              <p:cNvCxnSpPr/>
              <p:nvPr/>
            </p:nvCxnSpPr>
            <p:spPr>
              <a:xfrm>
                <a:off x="5902368" y="3499544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5902368" y="3804344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5902368" y="4109144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xtBox 79"/>
              <p:cNvSpPr txBox="1"/>
              <p:nvPr/>
            </p:nvSpPr>
            <p:spPr>
              <a:xfrm>
                <a:off x="59023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5902368" y="34995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5875072" y="4109145"/>
                <a:ext cx="5925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5902368" y="3801367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…</a:t>
                </a:r>
                <a:endParaRPr lang="en-US" sz="1400" baseline="-25000" dirty="0"/>
              </a:p>
            </p:txBody>
          </p:sp>
          <p:sp>
            <p:nvSpPr>
              <p:cNvPr id="84" name="Equal 83"/>
              <p:cNvSpPr/>
              <p:nvPr/>
            </p:nvSpPr>
            <p:spPr>
              <a:xfrm>
                <a:off x="3082968" y="3651944"/>
                <a:ext cx="381000" cy="304800"/>
              </a:xfrm>
              <a:prstGeom prst="mathEqual">
                <a:avLst>
                  <a:gd name="adj1" fmla="val 23520"/>
                  <a:gd name="adj2" fmla="val 11760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5723266" y="4392336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P_old</a:t>
                </a:r>
                <a:endParaRPr lang="en-US" dirty="0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6996454" y="4431299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Z</a:t>
                </a:r>
                <a:endParaRPr lang="en-US" dirty="0"/>
              </a:p>
            </p:txBody>
          </p:sp>
          <p:cxnSp>
            <p:nvCxnSpPr>
              <p:cNvPr id="87" name="Straight Arrow Connector 86"/>
              <p:cNvCxnSpPr/>
              <p:nvPr/>
            </p:nvCxnSpPr>
            <p:spPr>
              <a:xfrm rot="5400000">
                <a:off x="2015374" y="3347144"/>
                <a:ext cx="3048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Rectangle 87"/>
              <p:cNvSpPr/>
              <p:nvPr/>
            </p:nvSpPr>
            <p:spPr>
              <a:xfrm>
                <a:off x="2320968" y="3197721"/>
                <a:ext cx="3810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9" name="Straight Connector 88"/>
              <p:cNvCxnSpPr/>
              <p:nvPr/>
            </p:nvCxnSpPr>
            <p:spPr>
              <a:xfrm>
                <a:off x="2320968" y="35025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2320968" y="38073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2320968" y="41121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TextBox 91"/>
              <p:cNvSpPr txBox="1"/>
              <p:nvPr/>
            </p:nvSpPr>
            <p:spPr>
              <a:xfrm>
                <a:off x="23209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2320968" y="3502521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2266376" y="4112121"/>
                <a:ext cx="63917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2320968" y="3807321"/>
                <a:ext cx="381000" cy="307777"/>
              </a:xfrm>
              <a:prstGeom prst="rect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…</a:t>
                </a:r>
                <a:endParaRPr lang="en-US" sz="1400" baseline="-25000" dirty="0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2244768" y="4376708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P</a:t>
                </a:r>
                <a:endParaRPr lang="en-US" dirty="0"/>
              </a:p>
            </p:txBody>
          </p:sp>
          <p:sp>
            <p:nvSpPr>
              <p:cNvPr id="97" name="Multiply 96"/>
              <p:cNvSpPr/>
              <p:nvPr/>
            </p:nvSpPr>
            <p:spPr>
              <a:xfrm>
                <a:off x="5292768" y="3651944"/>
                <a:ext cx="457200" cy="304800"/>
              </a:xfrm>
              <a:prstGeom prst="mathMultiply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8" name="Group 88"/>
              <p:cNvGrpSpPr/>
              <p:nvPr/>
            </p:nvGrpSpPr>
            <p:grpSpPr>
              <a:xfrm>
                <a:off x="5140368" y="3194744"/>
                <a:ext cx="685800" cy="307777"/>
                <a:chOff x="2286000" y="2743200"/>
                <a:chExt cx="685800" cy="307777"/>
              </a:xfrm>
            </p:grpSpPr>
            <p:cxnSp>
              <p:nvCxnSpPr>
                <p:cNvPr id="110" name="Straight Arrow Connector 109"/>
                <p:cNvCxnSpPr/>
                <p:nvPr/>
              </p:nvCxnSpPr>
              <p:spPr>
                <a:xfrm rot="5400000">
                  <a:off x="2361406" y="2895600"/>
                  <a:ext cx="3048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1" name="TextBox 110"/>
                <p:cNvSpPr txBox="1"/>
                <p:nvPr/>
              </p:nvSpPr>
              <p:spPr>
                <a:xfrm>
                  <a:off x="2286000" y="2743200"/>
                  <a:ext cx="6858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/>
                    <a:t>s</a:t>
                  </a:r>
                  <a:endParaRPr lang="en-US" sz="1400" dirty="0"/>
                </a:p>
              </p:txBody>
            </p:sp>
          </p:grpSp>
          <p:sp>
            <p:nvSpPr>
              <p:cNvPr id="99" name="Rectangle 98"/>
              <p:cNvSpPr/>
              <p:nvPr/>
            </p:nvSpPr>
            <p:spPr>
              <a:xfrm>
                <a:off x="6969168" y="3197721"/>
                <a:ext cx="3810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0" name="Straight Connector 99"/>
              <p:cNvCxnSpPr/>
              <p:nvPr/>
            </p:nvCxnSpPr>
            <p:spPr>
              <a:xfrm>
                <a:off x="6969168" y="35025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6969168" y="38073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6969168" y="41121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TextBox 102"/>
              <p:cNvSpPr txBox="1"/>
              <p:nvPr/>
            </p:nvSpPr>
            <p:spPr>
              <a:xfrm>
                <a:off x="69691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6969168" y="3502521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6928224" y="4112121"/>
                <a:ext cx="5493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6969168" y="3807321"/>
                <a:ext cx="381000" cy="307777"/>
              </a:xfrm>
              <a:prstGeom prst="rect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…</a:t>
                </a:r>
                <a:endParaRPr lang="en-US" sz="1400" baseline="-25000" dirty="0"/>
              </a:p>
            </p:txBody>
          </p:sp>
          <p:sp>
            <p:nvSpPr>
              <p:cNvPr id="107" name="Plus 106"/>
              <p:cNvSpPr/>
              <p:nvPr/>
            </p:nvSpPr>
            <p:spPr>
              <a:xfrm>
                <a:off x="6511968" y="3651944"/>
                <a:ext cx="381000" cy="304800"/>
              </a:xfrm>
              <a:prstGeom prst="mathPlu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Double Bracket 107"/>
              <p:cNvSpPr/>
              <p:nvPr/>
            </p:nvSpPr>
            <p:spPr>
              <a:xfrm>
                <a:off x="3540168" y="2889944"/>
                <a:ext cx="2895600" cy="1905000"/>
              </a:xfrm>
              <a:prstGeom prst="bracketPai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9" name="Straight Arrow Connector 108"/>
              <p:cNvCxnSpPr/>
              <p:nvPr/>
            </p:nvCxnSpPr>
            <p:spPr>
              <a:xfrm>
                <a:off x="7502568" y="3194744"/>
                <a:ext cx="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3" name="TextBox 62"/>
            <p:cNvSpPr txBox="1"/>
            <p:nvPr/>
          </p:nvSpPr>
          <p:spPr>
            <a:xfrm>
              <a:off x="4103403" y="1370211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N</a:t>
              </a:r>
              <a:endParaRPr lang="en-US" sz="14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626902" y="1831777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s</a:t>
              </a:r>
              <a:endParaRPr lang="en-US" sz="16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315200" y="2286184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N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89035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111" descr=" 112"/>
          <p:cNvSpPr/>
          <p:nvPr/>
        </p:nvSpPr>
        <p:spPr>
          <a:xfrm>
            <a:off x="560102" y="4420792"/>
            <a:ext cx="8153400" cy="9132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PageRank Using Presto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438594" y="3581400"/>
            <a:ext cx="8172006" cy="32766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M 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darray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(dim=c(N,N),blocks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=(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s,N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))</a:t>
            </a:r>
          </a:p>
          <a:p>
            <a:pPr marL="0" lvl="0" indent="0">
              <a:buNone/>
            </a:pP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P 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darray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(dim=c(N,1),blocks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=(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s,1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))</a:t>
            </a:r>
          </a:p>
          <a:p>
            <a:pPr marL="0" lv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while(..){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foreach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(i,1:len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calculate(p=</a:t>
            </a:r>
            <a:r>
              <a:rPr lang="en-US" sz="1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splits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P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,i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),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m=</a:t>
            </a:r>
            <a:r>
              <a:rPr lang="en-US" sz="1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splits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M,i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), 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x=</a:t>
            </a:r>
            <a:r>
              <a:rPr lang="en-US" sz="1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splits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P_old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),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z=</a:t>
            </a:r>
            <a:r>
              <a:rPr lang="en-US" sz="1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splits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Z,i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)) {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 p 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(m*x)+z</a:t>
            </a:r>
          </a:p>
          <a:p>
            <a:pPr marL="5715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5715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)</a:t>
            </a:r>
          </a:p>
          <a:p>
            <a:pPr marL="0" lv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P_old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P</a:t>
            </a:r>
          </a:p>
          <a:p>
            <a:pPr marL="0" lv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2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8" name="Rectangle 57" descr=" 9"/>
          <p:cNvSpPr/>
          <p:nvPr/>
        </p:nvSpPr>
        <p:spPr>
          <a:xfrm>
            <a:off x="6005107" y="3962400"/>
            <a:ext cx="3105490" cy="61119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lnSpc>
                <a:spcPct val="85000"/>
              </a:lnSpc>
            </a:pPr>
            <a:r>
              <a:rPr lang="en-US" sz="2000" dirty="0" smtClean="0"/>
              <a:t>Execute function in a cluster</a:t>
            </a:r>
            <a:endParaRPr lang="en-US" sz="2000" dirty="0"/>
          </a:p>
        </p:txBody>
      </p:sp>
      <p:sp>
        <p:nvSpPr>
          <p:cNvPr id="61" name="Rectangle 60" descr=" 59"/>
          <p:cNvSpPr/>
          <p:nvPr/>
        </p:nvSpPr>
        <p:spPr>
          <a:xfrm>
            <a:off x="6005107" y="5638005"/>
            <a:ext cx="3105490" cy="61119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lnSpc>
                <a:spcPct val="85000"/>
              </a:lnSpc>
            </a:pPr>
            <a:r>
              <a:rPr lang="en-US" sz="2000" dirty="0">
                <a:solidFill>
                  <a:prstClr val="white"/>
                </a:solidFill>
              </a:rPr>
              <a:t>Pass array partitions</a:t>
            </a:r>
          </a:p>
        </p:txBody>
      </p:sp>
      <p:cxnSp>
        <p:nvCxnSpPr>
          <p:cNvPr id="59" name="Straight Arrow Connector 58" descr=" 61"/>
          <p:cNvCxnSpPr/>
          <p:nvPr/>
        </p:nvCxnSpPr>
        <p:spPr>
          <a:xfrm flipH="1">
            <a:off x="3074702" y="4267995"/>
            <a:ext cx="2930405" cy="305595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 descr="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CA1B-4DBF-4FBB-9BBD-092F3148958D}" type="datetime1">
              <a:rPr lang="en-US" smtClean="0"/>
              <a:t>6/29/2012</a:t>
            </a:fld>
            <a:endParaRPr lang="en-US" dirty="0"/>
          </a:p>
        </p:txBody>
      </p:sp>
      <p:sp>
        <p:nvSpPr>
          <p:cNvPr id="5" name="Slide Number Placeholder 4" descr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32</a:t>
            </a:fld>
            <a:endParaRPr lang="en-US"/>
          </a:p>
        </p:txBody>
      </p:sp>
      <p:cxnSp>
        <p:nvCxnSpPr>
          <p:cNvPr id="113" name="Straight Arrow Connector 112" descr=" 58"/>
          <p:cNvCxnSpPr/>
          <p:nvPr/>
        </p:nvCxnSpPr>
        <p:spPr>
          <a:xfrm flipH="1" flipV="1">
            <a:off x="3531902" y="5334000"/>
            <a:ext cx="2473205" cy="60960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 descr=" 60"/>
          <p:cNvGrpSpPr/>
          <p:nvPr/>
        </p:nvGrpSpPr>
        <p:grpSpPr>
          <a:xfrm>
            <a:off x="1626902" y="1370211"/>
            <a:ext cx="6374098" cy="2064476"/>
            <a:chOff x="1626902" y="1370211"/>
            <a:chExt cx="6374098" cy="2064476"/>
          </a:xfrm>
        </p:grpSpPr>
        <p:grpSp>
          <p:nvGrpSpPr>
            <p:cNvPr id="62" name="Group 61"/>
            <p:cNvGrpSpPr/>
            <p:nvPr/>
          </p:nvGrpSpPr>
          <p:grpSpPr>
            <a:xfrm>
              <a:off x="2158714" y="1524000"/>
              <a:ext cx="5667674" cy="1910687"/>
              <a:chOff x="2166980" y="2889944"/>
              <a:chExt cx="5667674" cy="1910687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3692569" y="3194745"/>
                <a:ext cx="15240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7" name="Straight Connector 66"/>
              <p:cNvCxnSpPr>
                <a:stCxn id="66" idx="1"/>
                <a:endCxn id="66" idx="3"/>
              </p:cNvCxnSpPr>
              <p:nvPr/>
            </p:nvCxnSpPr>
            <p:spPr>
              <a:xfrm rot="10800000" flipH="1">
                <a:off x="3692569" y="3804345"/>
                <a:ext cx="152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3692569" y="3499545"/>
                <a:ext cx="152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3692569" y="4109145"/>
                <a:ext cx="152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/>
              <p:nvPr/>
            </p:nvCxnSpPr>
            <p:spPr>
              <a:xfrm>
                <a:off x="3692568" y="3042344"/>
                <a:ext cx="15240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TextBox 70"/>
              <p:cNvSpPr txBox="1"/>
              <p:nvPr/>
            </p:nvSpPr>
            <p:spPr>
              <a:xfrm>
                <a:off x="4225968" y="34995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42259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4225967" y="4109144"/>
                <a:ext cx="644857" cy="313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3692568" y="3804344"/>
                <a:ext cx="1524000" cy="304800"/>
              </a:xfrm>
              <a:prstGeom prst="rect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4225968" y="4405984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</a:t>
                </a:r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5902368" y="3194744"/>
                <a:ext cx="381000" cy="12192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7" name="Straight Connector 76"/>
              <p:cNvCxnSpPr/>
              <p:nvPr/>
            </p:nvCxnSpPr>
            <p:spPr>
              <a:xfrm>
                <a:off x="5902368" y="3499544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5902368" y="3804344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5902368" y="4109144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xtBox 79"/>
              <p:cNvSpPr txBox="1"/>
              <p:nvPr/>
            </p:nvSpPr>
            <p:spPr>
              <a:xfrm>
                <a:off x="59023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5902368" y="34995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5875072" y="4109145"/>
                <a:ext cx="5925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5902368" y="3801367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…</a:t>
                </a:r>
                <a:endParaRPr lang="en-US" sz="1400" baseline="-25000" dirty="0"/>
              </a:p>
            </p:txBody>
          </p:sp>
          <p:sp>
            <p:nvSpPr>
              <p:cNvPr id="84" name="Equal 83"/>
              <p:cNvSpPr/>
              <p:nvPr/>
            </p:nvSpPr>
            <p:spPr>
              <a:xfrm>
                <a:off x="3082968" y="3651944"/>
                <a:ext cx="381000" cy="304800"/>
              </a:xfrm>
              <a:prstGeom prst="mathEqual">
                <a:avLst>
                  <a:gd name="adj1" fmla="val 23520"/>
                  <a:gd name="adj2" fmla="val 11760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5723266" y="4392336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P_old</a:t>
                </a:r>
                <a:endParaRPr lang="en-US" dirty="0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6996454" y="4431299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Z</a:t>
                </a:r>
                <a:endParaRPr lang="en-US" dirty="0"/>
              </a:p>
            </p:txBody>
          </p:sp>
          <p:cxnSp>
            <p:nvCxnSpPr>
              <p:cNvPr id="87" name="Straight Arrow Connector 86"/>
              <p:cNvCxnSpPr/>
              <p:nvPr/>
            </p:nvCxnSpPr>
            <p:spPr>
              <a:xfrm rot="5400000">
                <a:off x="2015374" y="3347144"/>
                <a:ext cx="3048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Rectangle 87"/>
              <p:cNvSpPr/>
              <p:nvPr/>
            </p:nvSpPr>
            <p:spPr>
              <a:xfrm>
                <a:off x="2320968" y="3197721"/>
                <a:ext cx="3810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9" name="Straight Connector 88"/>
              <p:cNvCxnSpPr/>
              <p:nvPr/>
            </p:nvCxnSpPr>
            <p:spPr>
              <a:xfrm>
                <a:off x="2320968" y="35025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2320968" y="38073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2320968" y="41121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TextBox 91"/>
              <p:cNvSpPr txBox="1"/>
              <p:nvPr/>
            </p:nvSpPr>
            <p:spPr>
              <a:xfrm>
                <a:off x="23209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2320968" y="3502521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2266376" y="4112121"/>
                <a:ext cx="63917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2320968" y="3807321"/>
                <a:ext cx="381000" cy="307777"/>
              </a:xfrm>
              <a:prstGeom prst="rect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…</a:t>
                </a:r>
                <a:endParaRPr lang="en-US" sz="1400" baseline="-25000" dirty="0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2244768" y="4376708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P</a:t>
                </a:r>
                <a:endParaRPr lang="en-US" dirty="0"/>
              </a:p>
            </p:txBody>
          </p:sp>
          <p:sp>
            <p:nvSpPr>
              <p:cNvPr id="97" name="Multiply 96"/>
              <p:cNvSpPr/>
              <p:nvPr/>
            </p:nvSpPr>
            <p:spPr>
              <a:xfrm>
                <a:off x="5292768" y="3651944"/>
                <a:ext cx="457200" cy="304800"/>
              </a:xfrm>
              <a:prstGeom prst="mathMultiply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8" name="Group 88"/>
              <p:cNvGrpSpPr/>
              <p:nvPr/>
            </p:nvGrpSpPr>
            <p:grpSpPr>
              <a:xfrm>
                <a:off x="5140368" y="3194744"/>
                <a:ext cx="685800" cy="307777"/>
                <a:chOff x="2286000" y="2743200"/>
                <a:chExt cx="685800" cy="307777"/>
              </a:xfrm>
            </p:grpSpPr>
            <p:cxnSp>
              <p:nvCxnSpPr>
                <p:cNvPr id="110" name="Straight Arrow Connector 109"/>
                <p:cNvCxnSpPr/>
                <p:nvPr/>
              </p:nvCxnSpPr>
              <p:spPr>
                <a:xfrm rot="5400000">
                  <a:off x="2361406" y="2895600"/>
                  <a:ext cx="3048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1" name="TextBox 110"/>
                <p:cNvSpPr txBox="1"/>
                <p:nvPr/>
              </p:nvSpPr>
              <p:spPr>
                <a:xfrm>
                  <a:off x="2286000" y="2743200"/>
                  <a:ext cx="6858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/>
                    <a:t>s</a:t>
                  </a:r>
                  <a:endParaRPr lang="en-US" sz="1400" dirty="0"/>
                </a:p>
              </p:txBody>
            </p:sp>
          </p:grpSp>
          <p:sp>
            <p:nvSpPr>
              <p:cNvPr id="99" name="Rectangle 98"/>
              <p:cNvSpPr/>
              <p:nvPr/>
            </p:nvSpPr>
            <p:spPr>
              <a:xfrm>
                <a:off x="6969168" y="3197721"/>
                <a:ext cx="3810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0" name="Straight Connector 99"/>
              <p:cNvCxnSpPr/>
              <p:nvPr/>
            </p:nvCxnSpPr>
            <p:spPr>
              <a:xfrm>
                <a:off x="6969168" y="35025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6969168" y="38073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6969168" y="41121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TextBox 102"/>
              <p:cNvSpPr txBox="1"/>
              <p:nvPr/>
            </p:nvSpPr>
            <p:spPr>
              <a:xfrm>
                <a:off x="69691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6969168" y="3502521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6928224" y="4112121"/>
                <a:ext cx="5493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6969168" y="3807321"/>
                <a:ext cx="381000" cy="307777"/>
              </a:xfrm>
              <a:prstGeom prst="rect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…</a:t>
                </a:r>
                <a:endParaRPr lang="en-US" sz="1400" baseline="-25000" dirty="0"/>
              </a:p>
            </p:txBody>
          </p:sp>
          <p:sp>
            <p:nvSpPr>
              <p:cNvPr id="107" name="Plus 106"/>
              <p:cNvSpPr/>
              <p:nvPr/>
            </p:nvSpPr>
            <p:spPr>
              <a:xfrm>
                <a:off x="6511968" y="3651944"/>
                <a:ext cx="381000" cy="304800"/>
              </a:xfrm>
              <a:prstGeom prst="mathPlu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Double Bracket 107"/>
              <p:cNvSpPr/>
              <p:nvPr/>
            </p:nvSpPr>
            <p:spPr>
              <a:xfrm>
                <a:off x="3540168" y="2889944"/>
                <a:ext cx="2895600" cy="1905000"/>
              </a:xfrm>
              <a:prstGeom prst="bracketPai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9" name="Straight Arrow Connector 108"/>
              <p:cNvCxnSpPr/>
              <p:nvPr/>
            </p:nvCxnSpPr>
            <p:spPr>
              <a:xfrm>
                <a:off x="7502568" y="3194744"/>
                <a:ext cx="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3" name="TextBox 62"/>
            <p:cNvSpPr txBox="1"/>
            <p:nvPr/>
          </p:nvSpPr>
          <p:spPr>
            <a:xfrm>
              <a:off x="4103403" y="1370211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N</a:t>
              </a:r>
              <a:endParaRPr lang="en-US" sz="14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626902" y="1831777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s</a:t>
              </a:r>
              <a:endParaRPr lang="en-US" sz="16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315200" y="2286184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N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79799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13" descr=" 114"/>
          <p:cNvSpPr/>
          <p:nvPr/>
        </p:nvSpPr>
        <p:spPr>
          <a:xfrm>
            <a:off x="477431" y="5689600"/>
            <a:ext cx="8153400" cy="2101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 descr=" 113"/>
          <p:cNvSpPr/>
          <p:nvPr/>
        </p:nvSpPr>
        <p:spPr>
          <a:xfrm>
            <a:off x="463429" y="4091911"/>
            <a:ext cx="8153400" cy="2697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PageRank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438594" y="3581400"/>
            <a:ext cx="8172006" cy="32766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M 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darray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(dim=c(N,N),blocks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=(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s,N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))</a:t>
            </a:r>
          </a:p>
          <a:p>
            <a:pPr marL="0" lvl="0" indent="0">
              <a:buNone/>
            </a:pP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P 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darray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(dim=c(N,1),blocks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=(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s1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))</a:t>
            </a:r>
          </a:p>
          <a:p>
            <a:pPr marL="0" lvl="0" indent="0">
              <a:buNone/>
            </a:pPr>
            <a:r>
              <a:rPr lang="en-US" sz="18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</a:t>
            </a:r>
            <a:r>
              <a:rPr lang="en-US" sz="18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nchange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(M) {</a:t>
            </a:r>
          </a:p>
          <a:p>
            <a:pPr marL="0" lvl="0" indent="0">
              <a:buNone/>
            </a:pP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while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(..){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foreach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(i,1:len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calculate(p=</a:t>
            </a:r>
            <a:r>
              <a:rPr lang="en-US" sz="1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splits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P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,i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),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m=</a:t>
            </a:r>
            <a:r>
              <a:rPr lang="en-US" sz="1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splits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M,i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), 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      x=</a:t>
            </a:r>
            <a:r>
              <a:rPr lang="en-US" sz="1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splits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P_old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),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z=</a:t>
            </a:r>
            <a:r>
              <a:rPr lang="en-US" sz="1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splits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Z,i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)) {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p 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(m*x)+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z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update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(p)</a:t>
            </a:r>
            <a:endParaRPr lang="en-US" sz="18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5715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2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})</a:t>
            </a:r>
            <a:endParaRPr lang="en-US" sz="22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P_old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P</a:t>
            </a:r>
          </a:p>
          <a:p>
            <a:pPr marL="0" lvl="0" indent="0">
              <a:buNone/>
            </a:pP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}}</a:t>
            </a:r>
            <a:endParaRPr lang="en-US" sz="22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Date Placeholder 5" descr="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9303-E790-49EA-8ABD-AA2B37FF46F1}" type="datetime1">
              <a:rPr lang="en-US" smtClean="0"/>
              <a:t>6/29/2012</a:t>
            </a:fld>
            <a:endParaRPr lang="en-US" dirty="0"/>
          </a:p>
        </p:txBody>
      </p:sp>
      <p:sp>
        <p:nvSpPr>
          <p:cNvPr id="7" name="Slide Number Placeholder 6" descr="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33</a:t>
            </a:fld>
            <a:endParaRPr lang="en-US"/>
          </a:p>
        </p:txBody>
      </p:sp>
      <p:grpSp>
        <p:nvGrpSpPr>
          <p:cNvPr id="62" name="Group 61" descr=" 62"/>
          <p:cNvGrpSpPr/>
          <p:nvPr/>
        </p:nvGrpSpPr>
        <p:grpSpPr>
          <a:xfrm>
            <a:off x="1626902" y="1370211"/>
            <a:ext cx="6374098" cy="2064476"/>
            <a:chOff x="1626902" y="1370211"/>
            <a:chExt cx="6374098" cy="2064476"/>
          </a:xfrm>
        </p:grpSpPr>
        <p:grpSp>
          <p:nvGrpSpPr>
            <p:cNvPr id="63" name="Group 62"/>
            <p:cNvGrpSpPr/>
            <p:nvPr/>
          </p:nvGrpSpPr>
          <p:grpSpPr>
            <a:xfrm>
              <a:off x="2158714" y="1524000"/>
              <a:ext cx="5667674" cy="1910687"/>
              <a:chOff x="2166980" y="2889944"/>
              <a:chExt cx="5667674" cy="1910687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3692569" y="3194745"/>
                <a:ext cx="15240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8" name="Straight Connector 67"/>
              <p:cNvCxnSpPr>
                <a:stCxn id="67" idx="1"/>
                <a:endCxn id="67" idx="3"/>
              </p:cNvCxnSpPr>
              <p:nvPr/>
            </p:nvCxnSpPr>
            <p:spPr>
              <a:xfrm rot="10800000" flipH="1">
                <a:off x="3692569" y="3804345"/>
                <a:ext cx="152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3692569" y="3499545"/>
                <a:ext cx="152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3692569" y="4109145"/>
                <a:ext cx="152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/>
              <p:nvPr/>
            </p:nvCxnSpPr>
            <p:spPr>
              <a:xfrm>
                <a:off x="3692568" y="3042344"/>
                <a:ext cx="15240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TextBox 71"/>
              <p:cNvSpPr txBox="1"/>
              <p:nvPr/>
            </p:nvSpPr>
            <p:spPr>
              <a:xfrm>
                <a:off x="4225968" y="34995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42259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4225967" y="4109144"/>
                <a:ext cx="644857" cy="313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692568" y="3804344"/>
                <a:ext cx="1524000" cy="304800"/>
              </a:xfrm>
              <a:prstGeom prst="rect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4225968" y="4405984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</a:t>
                </a:r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5902368" y="3194744"/>
                <a:ext cx="381000" cy="12192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>
                <a:off x="5902368" y="3499544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5902368" y="3804344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5902368" y="4109144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TextBox 80"/>
              <p:cNvSpPr txBox="1"/>
              <p:nvPr/>
            </p:nvSpPr>
            <p:spPr>
              <a:xfrm>
                <a:off x="59023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5902368" y="34995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5875072" y="4109145"/>
                <a:ext cx="5925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5902368" y="3801367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…</a:t>
                </a:r>
                <a:endParaRPr lang="en-US" sz="1400" baseline="-25000" dirty="0"/>
              </a:p>
            </p:txBody>
          </p:sp>
          <p:sp>
            <p:nvSpPr>
              <p:cNvPr id="85" name="Equal 84"/>
              <p:cNvSpPr/>
              <p:nvPr/>
            </p:nvSpPr>
            <p:spPr>
              <a:xfrm>
                <a:off x="3082968" y="3651944"/>
                <a:ext cx="381000" cy="304800"/>
              </a:xfrm>
              <a:prstGeom prst="mathEqual">
                <a:avLst>
                  <a:gd name="adj1" fmla="val 23520"/>
                  <a:gd name="adj2" fmla="val 11760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5723266" y="4392336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P_old</a:t>
                </a:r>
                <a:endParaRPr lang="en-US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996454" y="4431299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Z</a:t>
                </a:r>
                <a:endParaRPr lang="en-US" dirty="0"/>
              </a:p>
            </p:txBody>
          </p:sp>
          <p:cxnSp>
            <p:nvCxnSpPr>
              <p:cNvPr id="88" name="Straight Arrow Connector 87"/>
              <p:cNvCxnSpPr/>
              <p:nvPr/>
            </p:nvCxnSpPr>
            <p:spPr>
              <a:xfrm rot="5400000">
                <a:off x="2015374" y="3347144"/>
                <a:ext cx="3048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Rectangle 88"/>
              <p:cNvSpPr/>
              <p:nvPr/>
            </p:nvSpPr>
            <p:spPr>
              <a:xfrm>
                <a:off x="2320968" y="3197721"/>
                <a:ext cx="3810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0" name="Straight Connector 89"/>
              <p:cNvCxnSpPr/>
              <p:nvPr/>
            </p:nvCxnSpPr>
            <p:spPr>
              <a:xfrm>
                <a:off x="2320968" y="35025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2320968" y="38073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2320968" y="41121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TextBox 92"/>
              <p:cNvSpPr txBox="1"/>
              <p:nvPr/>
            </p:nvSpPr>
            <p:spPr>
              <a:xfrm>
                <a:off x="23209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2320968" y="3502521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2266376" y="4112121"/>
                <a:ext cx="63917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2320968" y="3807321"/>
                <a:ext cx="381000" cy="307777"/>
              </a:xfrm>
              <a:prstGeom prst="rect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…</a:t>
                </a:r>
                <a:endParaRPr lang="en-US" sz="1400" baseline="-25000" dirty="0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2244768" y="4376708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P</a:t>
                </a:r>
                <a:endParaRPr lang="en-US" dirty="0"/>
              </a:p>
            </p:txBody>
          </p:sp>
          <p:sp>
            <p:nvSpPr>
              <p:cNvPr id="98" name="Multiply 97"/>
              <p:cNvSpPr/>
              <p:nvPr/>
            </p:nvSpPr>
            <p:spPr>
              <a:xfrm>
                <a:off x="5292768" y="3651944"/>
                <a:ext cx="457200" cy="304800"/>
              </a:xfrm>
              <a:prstGeom prst="mathMultiply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88"/>
              <p:cNvGrpSpPr/>
              <p:nvPr/>
            </p:nvGrpSpPr>
            <p:grpSpPr>
              <a:xfrm>
                <a:off x="5140368" y="3194744"/>
                <a:ext cx="685800" cy="307777"/>
                <a:chOff x="2286000" y="2743200"/>
                <a:chExt cx="685800" cy="307777"/>
              </a:xfrm>
            </p:grpSpPr>
            <p:cxnSp>
              <p:nvCxnSpPr>
                <p:cNvPr id="111" name="Straight Arrow Connector 110"/>
                <p:cNvCxnSpPr/>
                <p:nvPr/>
              </p:nvCxnSpPr>
              <p:spPr>
                <a:xfrm rot="5400000">
                  <a:off x="2361406" y="2895600"/>
                  <a:ext cx="3048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2" name="TextBox 111"/>
                <p:cNvSpPr txBox="1"/>
                <p:nvPr/>
              </p:nvSpPr>
              <p:spPr>
                <a:xfrm>
                  <a:off x="2286000" y="2743200"/>
                  <a:ext cx="6858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/>
                    <a:t>s</a:t>
                  </a:r>
                  <a:endParaRPr lang="en-US" sz="1400" dirty="0"/>
                </a:p>
              </p:txBody>
            </p:sp>
          </p:grpSp>
          <p:sp>
            <p:nvSpPr>
              <p:cNvPr id="100" name="Rectangle 99"/>
              <p:cNvSpPr/>
              <p:nvPr/>
            </p:nvSpPr>
            <p:spPr>
              <a:xfrm>
                <a:off x="6969168" y="3197721"/>
                <a:ext cx="3810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1" name="Straight Connector 100"/>
              <p:cNvCxnSpPr/>
              <p:nvPr/>
            </p:nvCxnSpPr>
            <p:spPr>
              <a:xfrm>
                <a:off x="6969168" y="35025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6969168" y="38073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6969168" y="41121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TextBox 103"/>
              <p:cNvSpPr txBox="1"/>
              <p:nvPr/>
            </p:nvSpPr>
            <p:spPr>
              <a:xfrm>
                <a:off x="69691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6969168" y="3502521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6928224" y="4112121"/>
                <a:ext cx="5493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6969168" y="3807321"/>
                <a:ext cx="381000" cy="307777"/>
              </a:xfrm>
              <a:prstGeom prst="rect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…</a:t>
                </a:r>
                <a:endParaRPr lang="en-US" sz="1400" baseline="-25000" dirty="0"/>
              </a:p>
            </p:txBody>
          </p:sp>
          <p:sp>
            <p:nvSpPr>
              <p:cNvPr id="108" name="Plus 107"/>
              <p:cNvSpPr/>
              <p:nvPr/>
            </p:nvSpPr>
            <p:spPr>
              <a:xfrm>
                <a:off x="6511968" y="3651944"/>
                <a:ext cx="381000" cy="304800"/>
              </a:xfrm>
              <a:prstGeom prst="mathPlu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Double Bracket 108"/>
              <p:cNvSpPr/>
              <p:nvPr/>
            </p:nvSpPr>
            <p:spPr>
              <a:xfrm>
                <a:off x="3540168" y="2889944"/>
                <a:ext cx="2895600" cy="1905000"/>
              </a:xfrm>
              <a:prstGeom prst="bracketPai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0" name="Straight Arrow Connector 109"/>
              <p:cNvCxnSpPr/>
              <p:nvPr/>
            </p:nvCxnSpPr>
            <p:spPr>
              <a:xfrm>
                <a:off x="7502568" y="3194744"/>
                <a:ext cx="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TextBox 63"/>
            <p:cNvSpPr txBox="1"/>
            <p:nvPr/>
          </p:nvSpPr>
          <p:spPr>
            <a:xfrm>
              <a:off x="4103403" y="1370211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N</a:t>
              </a:r>
              <a:endParaRPr lang="en-US" sz="14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626902" y="1831777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s</a:t>
              </a:r>
              <a:endParaRPr lang="en-US" sz="16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315200" y="2286184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N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13585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13" descr=" 114"/>
          <p:cNvSpPr/>
          <p:nvPr/>
        </p:nvSpPr>
        <p:spPr>
          <a:xfrm>
            <a:off x="477431" y="5689600"/>
            <a:ext cx="8153400" cy="2101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 descr=" 113"/>
          <p:cNvSpPr/>
          <p:nvPr/>
        </p:nvSpPr>
        <p:spPr>
          <a:xfrm>
            <a:off x="463429" y="4091911"/>
            <a:ext cx="8153400" cy="2697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PageRank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438594" y="3581400"/>
            <a:ext cx="8172006" cy="32766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M 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darray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(dim=c(N,N),blocks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=(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s,N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))</a:t>
            </a:r>
          </a:p>
          <a:p>
            <a:pPr marL="0" lvl="0" indent="0">
              <a:buNone/>
            </a:pP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P 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darray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(dim=c(N,1),blocks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=(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s1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))</a:t>
            </a:r>
          </a:p>
          <a:p>
            <a:pPr marL="0" lvl="0" indent="0">
              <a:buNone/>
            </a:pPr>
            <a:r>
              <a:rPr lang="en-US" sz="18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</a:t>
            </a:r>
            <a:r>
              <a:rPr lang="en-US" sz="18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nchange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(M) {</a:t>
            </a:r>
          </a:p>
          <a:p>
            <a:pPr marL="0" lvl="0" indent="0">
              <a:buNone/>
            </a:pP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while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(..){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foreach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(i,1:len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calculate(p=</a:t>
            </a:r>
            <a:r>
              <a:rPr lang="en-US" sz="1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splits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P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,i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),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m=</a:t>
            </a:r>
            <a:r>
              <a:rPr lang="en-US" sz="1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splits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M,i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), 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      x=</a:t>
            </a:r>
            <a:r>
              <a:rPr lang="en-US" sz="1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splits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P_old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),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z=</a:t>
            </a:r>
            <a:r>
              <a:rPr lang="en-US" sz="1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splits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Z,i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)) {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p 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(m*x)+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z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update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(p)</a:t>
            </a:r>
            <a:endParaRPr lang="en-US" sz="18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5715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2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})</a:t>
            </a:r>
            <a:endParaRPr lang="en-US" sz="22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P_old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P</a:t>
            </a:r>
          </a:p>
          <a:p>
            <a:pPr marL="0" lvl="0" indent="0">
              <a:buNone/>
            </a:pP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}}</a:t>
            </a:r>
            <a:endParaRPr lang="en-US" sz="22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9" name="Rectangle 58" descr=" 9"/>
          <p:cNvSpPr/>
          <p:nvPr/>
        </p:nvSpPr>
        <p:spPr>
          <a:xfrm>
            <a:off x="6005107" y="3615616"/>
            <a:ext cx="3105490" cy="61119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lnSpc>
                <a:spcPct val="85000"/>
              </a:lnSpc>
            </a:pPr>
            <a:r>
              <a:rPr lang="en-US" sz="2000" dirty="0">
                <a:solidFill>
                  <a:prstClr val="white"/>
                </a:solidFill>
              </a:rPr>
              <a:t>Execute </a:t>
            </a:r>
            <a:r>
              <a:rPr lang="en-US" sz="2000" dirty="0" smtClean="0">
                <a:solidFill>
                  <a:prstClr val="white"/>
                </a:solidFill>
              </a:rPr>
              <a:t>when </a:t>
            </a:r>
            <a:r>
              <a:rPr lang="en-US" sz="2000" dirty="0">
                <a:solidFill>
                  <a:prstClr val="white"/>
                </a:solidFill>
              </a:rPr>
              <a:t>data changes</a:t>
            </a:r>
          </a:p>
        </p:txBody>
      </p:sp>
      <p:cxnSp>
        <p:nvCxnSpPr>
          <p:cNvPr id="60" name="Straight Arrow Connector 59" descr=" 61"/>
          <p:cNvCxnSpPr/>
          <p:nvPr/>
        </p:nvCxnSpPr>
        <p:spPr>
          <a:xfrm flipH="1">
            <a:off x="2158714" y="3921211"/>
            <a:ext cx="3846393" cy="305595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 descr="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9303-E790-49EA-8ABD-AA2B37FF46F1}" type="datetime1">
              <a:rPr lang="en-US" smtClean="0"/>
              <a:t>6/29/2012</a:t>
            </a:fld>
            <a:endParaRPr lang="en-US" dirty="0"/>
          </a:p>
        </p:txBody>
      </p:sp>
      <p:sp>
        <p:nvSpPr>
          <p:cNvPr id="7" name="Slide Number Placeholder 6" descr="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34</a:t>
            </a:fld>
            <a:endParaRPr lang="en-US"/>
          </a:p>
        </p:txBody>
      </p:sp>
      <p:grpSp>
        <p:nvGrpSpPr>
          <p:cNvPr id="62" name="Group 61" descr=" 62"/>
          <p:cNvGrpSpPr/>
          <p:nvPr/>
        </p:nvGrpSpPr>
        <p:grpSpPr>
          <a:xfrm>
            <a:off x="1626902" y="1370211"/>
            <a:ext cx="6374098" cy="2064476"/>
            <a:chOff x="1626902" y="1370211"/>
            <a:chExt cx="6374098" cy="2064476"/>
          </a:xfrm>
        </p:grpSpPr>
        <p:grpSp>
          <p:nvGrpSpPr>
            <p:cNvPr id="63" name="Group 62"/>
            <p:cNvGrpSpPr/>
            <p:nvPr/>
          </p:nvGrpSpPr>
          <p:grpSpPr>
            <a:xfrm>
              <a:off x="2158714" y="1524000"/>
              <a:ext cx="5667674" cy="1910687"/>
              <a:chOff x="2166980" y="2889944"/>
              <a:chExt cx="5667674" cy="1910687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3692569" y="3194745"/>
                <a:ext cx="15240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8" name="Straight Connector 67"/>
              <p:cNvCxnSpPr>
                <a:stCxn id="67" idx="1"/>
                <a:endCxn id="67" idx="3"/>
              </p:cNvCxnSpPr>
              <p:nvPr/>
            </p:nvCxnSpPr>
            <p:spPr>
              <a:xfrm rot="10800000" flipH="1">
                <a:off x="3692569" y="3804345"/>
                <a:ext cx="152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3692569" y="3499545"/>
                <a:ext cx="152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3692569" y="4109145"/>
                <a:ext cx="152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/>
              <p:nvPr/>
            </p:nvCxnSpPr>
            <p:spPr>
              <a:xfrm>
                <a:off x="3692568" y="3042344"/>
                <a:ext cx="15240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TextBox 71"/>
              <p:cNvSpPr txBox="1"/>
              <p:nvPr/>
            </p:nvSpPr>
            <p:spPr>
              <a:xfrm>
                <a:off x="4225968" y="34995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42259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4225967" y="4109144"/>
                <a:ext cx="644857" cy="313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692568" y="3804344"/>
                <a:ext cx="1524000" cy="304800"/>
              </a:xfrm>
              <a:prstGeom prst="rect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4225968" y="4405984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</a:t>
                </a:r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5902368" y="3194744"/>
                <a:ext cx="381000" cy="12192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>
                <a:off x="5902368" y="3499544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5902368" y="3804344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5902368" y="4109144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TextBox 80"/>
              <p:cNvSpPr txBox="1"/>
              <p:nvPr/>
            </p:nvSpPr>
            <p:spPr>
              <a:xfrm>
                <a:off x="59023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5902368" y="34995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5875072" y="4109145"/>
                <a:ext cx="5925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5902368" y="3801367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…</a:t>
                </a:r>
                <a:endParaRPr lang="en-US" sz="1400" baseline="-25000" dirty="0"/>
              </a:p>
            </p:txBody>
          </p:sp>
          <p:sp>
            <p:nvSpPr>
              <p:cNvPr id="85" name="Equal 84"/>
              <p:cNvSpPr/>
              <p:nvPr/>
            </p:nvSpPr>
            <p:spPr>
              <a:xfrm>
                <a:off x="3082968" y="3651944"/>
                <a:ext cx="381000" cy="304800"/>
              </a:xfrm>
              <a:prstGeom prst="mathEqual">
                <a:avLst>
                  <a:gd name="adj1" fmla="val 23520"/>
                  <a:gd name="adj2" fmla="val 11760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5723266" y="4392336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P_old</a:t>
                </a:r>
                <a:endParaRPr lang="en-US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996454" y="4431299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Z</a:t>
                </a:r>
                <a:endParaRPr lang="en-US" dirty="0"/>
              </a:p>
            </p:txBody>
          </p:sp>
          <p:cxnSp>
            <p:nvCxnSpPr>
              <p:cNvPr id="88" name="Straight Arrow Connector 87"/>
              <p:cNvCxnSpPr/>
              <p:nvPr/>
            </p:nvCxnSpPr>
            <p:spPr>
              <a:xfrm rot="5400000">
                <a:off x="2015374" y="3347144"/>
                <a:ext cx="3048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Rectangle 88"/>
              <p:cNvSpPr/>
              <p:nvPr/>
            </p:nvSpPr>
            <p:spPr>
              <a:xfrm>
                <a:off x="2320968" y="3197721"/>
                <a:ext cx="3810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0" name="Straight Connector 89"/>
              <p:cNvCxnSpPr/>
              <p:nvPr/>
            </p:nvCxnSpPr>
            <p:spPr>
              <a:xfrm>
                <a:off x="2320968" y="35025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2320968" y="38073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2320968" y="41121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TextBox 92"/>
              <p:cNvSpPr txBox="1"/>
              <p:nvPr/>
            </p:nvSpPr>
            <p:spPr>
              <a:xfrm>
                <a:off x="23209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2320968" y="3502521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2266376" y="4112121"/>
                <a:ext cx="63917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2320968" y="3807321"/>
                <a:ext cx="381000" cy="307777"/>
              </a:xfrm>
              <a:prstGeom prst="rect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…</a:t>
                </a:r>
                <a:endParaRPr lang="en-US" sz="1400" baseline="-25000" dirty="0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2244768" y="4376708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P</a:t>
                </a:r>
                <a:endParaRPr lang="en-US" dirty="0"/>
              </a:p>
            </p:txBody>
          </p:sp>
          <p:sp>
            <p:nvSpPr>
              <p:cNvPr id="98" name="Multiply 97"/>
              <p:cNvSpPr/>
              <p:nvPr/>
            </p:nvSpPr>
            <p:spPr>
              <a:xfrm>
                <a:off x="5292768" y="3651944"/>
                <a:ext cx="457200" cy="304800"/>
              </a:xfrm>
              <a:prstGeom prst="mathMultiply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88"/>
              <p:cNvGrpSpPr/>
              <p:nvPr/>
            </p:nvGrpSpPr>
            <p:grpSpPr>
              <a:xfrm>
                <a:off x="5140368" y="3194744"/>
                <a:ext cx="685800" cy="307777"/>
                <a:chOff x="2286000" y="2743200"/>
                <a:chExt cx="685800" cy="307777"/>
              </a:xfrm>
            </p:grpSpPr>
            <p:cxnSp>
              <p:nvCxnSpPr>
                <p:cNvPr id="111" name="Straight Arrow Connector 110"/>
                <p:cNvCxnSpPr/>
                <p:nvPr/>
              </p:nvCxnSpPr>
              <p:spPr>
                <a:xfrm rot="5400000">
                  <a:off x="2361406" y="2895600"/>
                  <a:ext cx="3048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2" name="TextBox 111"/>
                <p:cNvSpPr txBox="1"/>
                <p:nvPr/>
              </p:nvSpPr>
              <p:spPr>
                <a:xfrm>
                  <a:off x="2286000" y="2743200"/>
                  <a:ext cx="6858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/>
                    <a:t>s</a:t>
                  </a:r>
                  <a:endParaRPr lang="en-US" sz="1400" dirty="0"/>
                </a:p>
              </p:txBody>
            </p:sp>
          </p:grpSp>
          <p:sp>
            <p:nvSpPr>
              <p:cNvPr id="100" name="Rectangle 99"/>
              <p:cNvSpPr/>
              <p:nvPr/>
            </p:nvSpPr>
            <p:spPr>
              <a:xfrm>
                <a:off x="6969168" y="3197721"/>
                <a:ext cx="3810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1" name="Straight Connector 100"/>
              <p:cNvCxnSpPr/>
              <p:nvPr/>
            </p:nvCxnSpPr>
            <p:spPr>
              <a:xfrm>
                <a:off x="6969168" y="35025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6969168" y="38073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6969168" y="41121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TextBox 103"/>
              <p:cNvSpPr txBox="1"/>
              <p:nvPr/>
            </p:nvSpPr>
            <p:spPr>
              <a:xfrm>
                <a:off x="69691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6969168" y="3502521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6928224" y="4112121"/>
                <a:ext cx="5493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6969168" y="3807321"/>
                <a:ext cx="381000" cy="307777"/>
              </a:xfrm>
              <a:prstGeom prst="rect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…</a:t>
                </a:r>
                <a:endParaRPr lang="en-US" sz="1400" baseline="-25000" dirty="0"/>
              </a:p>
            </p:txBody>
          </p:sp>
          <p:sp>
            <p:nvSpPr>
              <p:cNvPr id="108" name="Plus 107"/>
              <p:cNvSpPr/>
              <p:nvPr/>
            </p:nvSpPr>
            <p:spPr>
              <a:xfrm>
                <a:off x="6511968" y="3651944"/>
                <a:ext cx="381000" cy="304800"/>
              </a:xfrm>
              <a:prstGeom prst="mathPlu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Double Bracket 108"/>
              <p:cNvSpPr/>
              <p:nvPr/>
            </p:nvSpPr>
            <p:spPr>
              <a:xfrm>
                <a:off x="3540168" y="2889944"/>
                <a:ext cx="2895600" cy="1905000"/>
              </a:xfrm>
              <a:prstGeom prst="bracketPai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0" name="Straight Arrow Connector 109"/>
              <p:cNvCxnSpPr/>
              <p:nvPr/>
            </p:nvCxnSpPr>
            <p:spPr>
              <a:xfrm>
                <a:off x="7502568" y="3194744"/>
                <a:ext cx="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TextBox 63"/>
            <p:cNvSpPr txBox="1"/>
            <p:nvPr/>
          </p:nvSpPr>
          <p:spPr>
            <a:xfrm>
              <a:off x="4103403" y="1370211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N</a:t>
              </a:r>
              <a:endParaRPr lang="en-US" sz="14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626902" y="1831777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s</a:t>
              </a:r>
              <a:endParaRPr lang="en-US" sz="16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315200" y="2286184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N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50798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13" descr=" 114"/>
          <p:cNvSpPr/>
          <p:nvPr/>
        </p:nvSpPr>
        <p:spPr>
          <a:xfrm>
            <a:off x="477431" y="5689600"/>
            <a:ext cx="8153400" cy="2101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 descr=" 113"/>
          <p:cNvSpPr/>
          <p:nvPr/>
        </p:nvSpPr>
        <p:spPr>
          <a:xfrm>
            <a:off x="463429" y="4091911"/>
            <a:ext cx="8153400" cy="2697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PageRank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438594" y="3581400"/>
            <a:ext cx="8172006" cy="32766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M 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darray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(dim=c(N,N),blocks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=(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s,N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))</a:t>
            </a:r>
          </a:p>
          <a:p>
            <a:pPr marL="0" lvl="0" indent="0">
              <a:buNone/>
            </a:pP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P 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darray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(dim=c(N,1),blocks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=(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s1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))</a:t>
            </a:r>
          </a:p>
          <a:p>
            <a:pPr marL="0" lvl="0" indent="0">
              <a:buNone/>
            </a:pPr>
            <a:r>
              <a:rPr lang="en-US" sz="18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</a:t>
            </a:r>
            <a:r>
              <a:rPr lang="en-US" sz="18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nchange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(M) {</a:t>
            </a:r>
          </a:p>
          <a:p>
            <a:pPr marL="0" lvl="0" indent="0">
              <a:buNone/>
            </a:pP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while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(..){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foreach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(i,1:len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calculate(p=</a:t>
            </a:r>
            <a:r>
              <a:rPr lang="en-US" sz="1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splits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P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,i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),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m=</a:t>
            </a:r>
            <a:r>
              <a:rPr lang="en-US" sz="1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splits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M,i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), 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      x=</a:t>
            </a:r>
            <a:r>
              <a:rPr lang="en-US" sz="1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splits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P_old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),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z=</a:t>
            </a:r>
            <a:r>
              <a:rPr lang="en-US" sz="1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splits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Z,i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)) {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p 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(m*x)+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z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update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(p)</a:t>
            </a:r>
            <a:endParaRPr lang="en-US" sz="18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5715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2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})</a:t>
            </a:r>
            <a:endParaRPr lang="en-US" sz="22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P_old</a:t>
            </a: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en-US" sz="18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P</a:t>
            </a:r>
          </a:p>
          <a:p>
            <a:pPr marL="0" lvl="0" indent="0">
              <a:buNone/>
            </a:pPr>
            <a:r>
              <a:rPr lang="en-US" sz="18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}}</a:t>
            </a:r>
            <a:endParaRPr lang="en-US" sz="22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9" name="Rectangle 58" descr=" 9"/>
          <p:cNvSpPr/>
          <p:nvPr/>
        </p:nvSpPr>
        <p:spPr>
          <a:xfrm>
            <a:off x="6005107" y="3615616"/>
            <a:ext cx="3105490" cy="61119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lnSpc>
                <a:spcPct val="85000"/>
              </a:lnSpc>
            </a:pPr>
            <a:r>
              <a:rPr lang="en-US" sz="2000" dirty="0">
                <a:solidFill>
                  <a:prstClr val="white"/>
                </a:solidFill>
              </a:rPr>
              <a:t>Execute </a:t>
            </a:r>
            <a:r>
              <a:rPr lang="en-US" sz="2000" dirty="0" smtClean="0">
                <a:solidFill>
                  <a:prstClr val="white"/>
                </a:solidFill>
              </a:rPr>
              <a:t>when </a:t>
            </a:r>
            <a:r>
              <a:rPr lang="en-US" sz="2000" dirty="0">
                <a:solidFill>
                  <a:prstClr val="white"/>
                </a:solidFill>
              </a:rPr>
              <a:t>data changes</a:t>
            </a:r>
          </a:p>
        </p:txBody>
      </p:sp>
      <p:sp>
        <p:nvSpPr>
          <p:cNvPr id="61" name="Rectangle 60" descr=" 59"/>
          <p:cNvSpPr/>
          <p:nvPr/>
        </p:nvSpPr>
        <p:spPr>
          <a:xfrm>
            <a:off x="5941557" y="5715000"/>
            <a:ext cx="3105490" cy="61119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lnSpc>
                <a:spcPct val="85000"/>
              </a:lnSpc>
            </a:pPr>
            <a:r>
              <a:rPr lang="en-US" sz="2000" dirty="0">
                <a:solidFill>
                  <a:prstClr val="white"/>
                </a:solidFill>
              </a:rPr>
              <a:t>Update page rank vector</a:t>
            </a:r>
          </a:p>
        </p:txBody>
      </p:sp>
      <p:cxnSp>
        <p:nvCxnSpPr>
          <p:cNvPr id="60" name="Straight Arrow Connector 59" descr=" 61"/>
          <p:cNvCxnSpPr/>
          <p:nvPr/>
        </p:nvCxnSpPr>
        <p:spPr>
          <a:xfrm flipH="1">
            <a:off x="2158714" y="3921211"/>
            <a:ext cx="3846393" cy="305595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 descr=" 58"/>
          <p:cNvCxnSpPr/>
          <p:nvPr/>
        </p:nvCxnSpPr>
        <p:spPr>
          <a:xfrm flipH="1" flipV="1">
            <a:off x="2897280" y="5829697"/>
            <a:ext cx="3044277" cy="19089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 descr="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9303-E790-49EA-8ABD-AA2B37FF46F1}" type="datetime1">
              <a:rPr lang="en-US" smtClean="0"/>
              <a:t>6/29/2012</a:t>
            </a:fld>
            <a:endParaRPr lang="en-US" dirty="0"/>
          </a:p>
        </p:txBody>
      </p:sp>
      <p:sp>
        <p:nvSpPr>
          <p:cNvPr id="7" name="Slide Number Placeholder 6" descr="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35</a:t>
            </a:fld>
            <a:endParaRPr lang="en-US"/>
          </a:p>
        </p:txBody>
      </p:sp>
      <p:grpSp>
        <p:nvGrpSpPr>
          <p:cNvPr id="62" name="Group 61" descr=" 62"/>
          <p:cNvGrpSpPr/>
          <p:nvPr/>
        </p:nvGrpSpPr>
        <p:grpSpPr>
          <a:xfrm>
            <a:off x="1626902" y="1370211"/>
            <a:ext cx="6374098" cy="2064476"/>
            <a:chOff x="1626902" y="1370211"/>
            <a:chExt cx="6374098" cy="2064476"/>
          </a:xfrm>
        </p:grpSpPr>
        <p:grpSp>
          <p:nvGrpSpPr>
            <p:cNvPr id="63" name="Group 62"/>
            <p:cNvGrpSpPr/>
            <p:nvPr/>
          </p:nvGrpSpPr>
          <p:grpSpPr>
            <a:xfrm>
              <a:off x="2158714" y="1524000"/>
              <a:ext cx="5667674" cy="1910687"/>
              <a:chOff x="2166980" y="2889944"/>
              <a:chExt cx="5667674" cy="1910687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3692569" y="3194745"/>
                <a:ext cx="15240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8" name="Straight Connector 67"/>
              <p:cNvCxnSpPr>
                <a:stCxn id="67" idx="1"/>
                <a:endCxn id="67" idx="3"/>
              </p:cNvCxnSpPr>
              <p:nvPr/>
            </p:nvCxnSpPr>
            <p:spPr>
              <a:xfrm rot="10800000" flipH="1">
                <a:off x="3692569" y="3804345"/>
                <a:ext cx="152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3692569" y="3499545"/>
                <a:ext cx="152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3692569" y="4109145"/>
                <a:ext cx="152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/>
              <p:nvPr/>
            </p:nvCxnSpPr>
            <p:spPr>
              <a:xfrm>
                <a:off x="3692568" y="3042344"/>
                <a:ext cx="15240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TextBox 71"/>
              <p:cNvSpPr txBox="1"/>
              <p:nvPr/>
            </p:nvSpPr>
            <p:spPr>
              <a:xfrm>
                <a:off x="4225968" y="34995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42259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4225967" y="4109144"/>
                <a:ext cx="644857" cy="313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692568" y="3804344"/>
                <a:ext cx="1524000" cy="304800"/>
              </a:xfrm>
              <a:prstGeom prst="rect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4225968" y="4405984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</a:t>
                </a:r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5902368" y="3194744"/>
                <a:ext cx="381000" cy="12192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>
                <a:off x="5902368" y="3499544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5902368" y="3804344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5902368" y="4109144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TextBox 80"/>
              <p:cNvSpPr txBox="1"/>
              <p:nvPr/>
            </p:nvSpPr>
            <p:spPr>
              <a:xfrm>
                <a:off x="59023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5902368" y="34995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5875072" y="4109145"/>
                <a:ext cx="5925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5902368" y="3801367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…</a:t>
                </a:r>
                <a:endParaRPr lang="en-US" sz="1400" baseline="-25000" dirty="0"/>
              </a:p>
            </p:txBody>
          </p:sp>
          <p:sp>
            <p:nvSpPr>
              <p:cNvPr id="85" name="Equal 84"/>
              <p:cNvSpPr/>
              <p:nvPr/>
            </p:nvSpPr>
            <p:spPr>
              <a:xfrm>
                <a:off x="3082968" y="3651944"/>
                <a:ext cx="381000" cy="304800"/>
              </a:xfrm>
              <a:prstGeom prst="mathEqual">
                <a:avLst>
                  <a:gd name="adj1" fmla="val 23520"/>
                  <a:gd name="adj2" fmla="val 11760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5723266" y="4392336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P_old</a:t>
                </a:r>
                <a:endParaRPr lang="en-US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996454" y="4431299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Z</a:t>
                </a:r>
                <a:endParaRPr lang="en-US" dirty="0"/>
              </a:p>
            </p:txBody>
          </p:sp>
          <p:cxnSp>
            <p:nvCxnSpPr>
              <p:cNvPr id="88" name="Straight Arrow Connector 87"/>
              <p:cNvCxnSpPr/>
              <p:nvPr/>
            </p:nvCxnSpPr>
            <p:spPr>
              <a:xfrm rot="5400000">
                <a:off x="2015374" y="3347144"/>
                <a:ext cx="3048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Rectangle 88"/>
              <p:cNvSpPr/>
              <p:nvPr/>
            </p:nvSpPr>
            <p:spPr>
              <a:xfrm>
                <a:off x="2320968" y="3197721"/>
                <a:ext cx="3810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0" name="Straight Connector 89"/>
              <p:cNvCxnSpPr/>
              <p:nvPr/>
            </p:nvCxnSpPr>
            <p:spPr>
              <a:xfrm>
                <a:off x="2320968" y="35025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2320968" y="38073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2320968" y="41121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TextBox 92"/>
              <p:cNvSpPr txBox="1"/>
              <p:nvPr/>
            </p:nvSpPr>
            <p:spPr>
              <a:xfrm>
                <a:off x="23209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2320968" y="3502521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2266376" y="4112121"/>
                <a:ext cx="63917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2320968" y="3807321"/>
                <a:ext cx="381000" cy="307777"/>
              </a:xfrm>
              <a:prstGeom prst="rect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…</a:t>
                </a:r>
                <a:endParaRPr lang="en-US" sz="1400" baseline="-25000" dirty="0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2244768" y="4376708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P</a:t>
                </a:r>
                <a:endParaRPr lang="en-US" dirty="0"/>
              </a:p>
            </p:txBody>
          </p:sp>
          <p:sp>
            <p:nvSpPr>
              <p:cNvPr id="98" name="Multiply 97"/>
              <p:cNvSpPr/>
              <p:nvPr/>
            </p:nvSpPr>
            <p:spPr>
              <a:xfrm>
                <a:off x="5292768" y="3651944"/>
                <a:ext cx="457200" cy="304800"/>
              </a:xfrm>
              <a:prstGeom prst="mathMultiply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88"/>
              <p:cNvGrpSpPr/>
              <p:nvPr/>
            </p:nvGrpSpPr>
            <p:grpSpPr>
              <a:xfrm>
                <a:off x="5140368" y="3194744"/>
                <a:ext cx="685800" cy="307777"/>
                <a:chOff x="2286000" y="2743200"/>
                <a:chExt cx="685800" cy="307777"/>
              </a:xfrm>
            </p:grpSpPr>
            <p:cxnSp>
              <p:nvCxnSpPr>
                <p:cNvPr id="111" name="Straight Arrow Connector 110"/>
                <p:cNvCxnSpPr/>
                <p:nvPr/>
              </p:nvCxnSpPr>
              <p:spPr>
                <a:xfrm rot="5400000">
                  <a:off x="2361406" y="2895600"/>
                  <a:ext cx="3048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2" name="TextBox 111"/>
                <p:cNvSpPr txBox="1"/>
                <p:nvPr/>
              </p:nvSpPr>
              <p:spPr>
                <a:xfrm>
                  <a:off x="2286000" y="2743200"/>
                  <a:ext cx="6858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/>
                    <a:t>s</a:t>
                  </a:r>
                  <a:endParaRPr lang="en-US" sz="1400" dirty="0"/>
                </a:p>
              </p:txBody>
            </p:sp>
          </p:grpSp>
          <p:sp>
            <p:nvSpPr>
              <p:cNvPr id="100" name="Rectangle 99"/>
              <p:cNvSpPr/>
              <p:nvPr/>
            </p:nvSpPr>
            <p:spPr>
              <a:xfrm>
                <a:off x="6969168" y="3197721"/>
                <a:ext cx="3810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1" name="Straight Connector 100"/>
              <p:cNvCxnSpPr/>
              <p:nvPr/>
            </p:nvCxnSpPr>
            <p:spPr>
              <a:xfrm>
                <a:off x="6969168" y="35025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6969168" y="38073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6969168" y="41121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TextBox 103"/>
              <p:cNvSpPr txBox="1"/>
              <p:nvPr/>
            </p:nvSpPr>
            <p:spPr>
              <a:xfrm>
                <a:off x="69691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6969168" y="3502521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6928224" y="4112121"/>
                <a:ext cx="5493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6969168" y="3807321"/>
                <a:ext cx="381000" cy="307777"/>
              </a:xfrm>
              <a:prstGeom prst="rect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…</a:t>
                </a:r>
                <a:endParaRPr lang="en-US" sz="1400" baseline="-25000" dirty="0"/>
              </a:p>
            </p:txBody>
          </p:sp>
          <p:sp>
            <p:nvSpPr>
              <p:cNvPr id="108" name="Plus 107"/>
              <p:cNvSpPr/>
              <p:nvPr/>
            </p:nvSpPr>
            <p:spPr>
              <a:xfrm>
                <a:off x="6511968" y="3651944"/>
                <a:ext cx="381000" cy="304800"/>
              </a:xfrm>
              <a:prstGeom prst="mathPlu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Double Bracket 108"/>
              <p:cNvSpPr/>
              <p:nvPr/>
            </p:nvSpPr>
            <p:spPr>
              <a:xfrm>
                <a:off x="3540168" y="2889944"/>
                <a:ext cx="2895600" cy="1905000"/>
              </a:xfrm>
              <a:prstGeom prst="bracketPai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0" name="Straight Arrow Connector 109"/>
              <p:cNvCxnSpPr/>
              <p:nvPr/>
            </p:nvCxnSpPr>
            <p:spPr>
              <a:xfrm>
                <a:off x="7502568" y="3194744"/>
                <a:ext cx="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TextBox 63"/>
            <p:cNvSpPr txBox="1"/>
            <p:nvPr/>
          </p:nvSpPr>
          <p:spPr>
            <a:xfrm>
              <a:off x="4103403" y="1370211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N</a:t>
              </a:r>
              <a:endParaRPr lang="en-US" sz="14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626902" y="1831777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s</a:t>
              </a:r>
              <a:endParaRPr lang="en-US" sz="16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315200" y="2286184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N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65197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Motivation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Programming model</a:t>
            </a:r>
          </a:p>
          <a:p>
            <a:r>
              <a:rPr lang="en-US" dirty="0"/>
              <a:t>Design</a:t>
            </a:r>
          </a:p>
          <a:p>
            <a:r>
              <a:rPr lang="en-US" dirty="0"/>
              <a:t>Applications and Results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8D8A-89A8-4540-9729-0F8EA57B29D5}" type="datetime1">
              <a:rPr lang="en-US" smtClean="0"/>
              <a:t>6/29/2012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8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Partitioning of Matrices</a:t>
            </a:r>
            <a:endParaRPr lang="en-US" dirty="0"/>
          </a:p>
        </p:txBody>
      </p:sp>
      <p:sp>
        <p:nvSpPr>
          <p:cNvPr id="4" name="Date Placeholder 3" descr="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53E3-FD91-4EF4-91F2-087E8943FAEF}" type="datetime1">
              <a:rPr lang="en-US" smtClean="0"/>
              <a:t>6/29/2012</a:t>
            </a:fld>
            <a:endParaRPr lang="en-US"/>
          </a:p>
        </p:txBody>
      </p:sp>
      <p:sp>
        <p:nvSpPr>
          <p:cNvPr id="5" name="Slide Number Placeholder 4" descr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37</a:t>
            </a:fld>
            <a:endParaRPr lang="en-US"/>
          </a:p>
        </p:txBody>
      </p:sp>
      <p:graphicFrame>
        <p:nvGraphicFramePr>
          <p:cNvPr id="7" name="Table 6" descr="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897775"/>
              </p:ext>
            </p:extLst>
          </p:nvPr>
        </p:nvGraphicFramePr>
        <p:xfrm>
          <a:off x="990601" y="1828800"/>
          <a:ext cx="2286000" cy="59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 descr="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442835"/>
              </p:ext>
            </p:extLst>
          </p:nvPr>
        </p:nvGraphicFramePr>
        <p:xfrm>
          <a:off x="990601" y="3365500"/>
          <a:ext cx="2286000" cy="59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 descr="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443860"/>
              </p:ext>
            </p:extLst>
          </p:nvPr>
        </p:nvGraphicFramePr>
        <p:xfrm>
          <a:off x="990600" y="4350110"/>
          <a:ext cx="2286001" cy="602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1"/>
              </a:tblGrid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 descr="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517331"/>
              </p:ext>
            </p:extLst>
          </p:nvPr>
        </p:nvGraphicFramePr>
        <p:xfrm>
          <a:off x="990601" y="2514600"/>
          <a:ext cx="2286000" cy="59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862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Partitioning of Matrices</a:t>
            </a:r>
            <a:endParaRPr lang="en-US" dirty="0"/>
          </a:p>
        </p:txBody>
      </p:sp>
      <p:sp>
        <p:nvSpPr>
          <p:cNvPr id="4" name="Date Placeholder 3" descr="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53E3-FD91-4EF4-91F2-087E8943FAEF}" type="datetime1">
              <a:rPr lang="en-US" smtClean="0"/>
              <a:t>6/29/2012</a:t>
            </a:fld>
            <a:endParaRPr lang="en-US"/>
          </a:p>
        </p:txBody>
      </p:sp>
      <p:sp>
        <p:nvSpPr>
          <p:cNvPr id="5" name="Slide Number Placeholder 4" descr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38</a:t>
            </a:fld>
            <a:endParaRPr lang="en-US"/>
          </a:p>
        </p:txBody>
      </p:sp>
      <p:graphicFrame>
        <p:nvGraphicFramePr>
          <p:cNvPr id="7" name="Table 6" descr="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950277"/>
              </p:ext>
            </p:extLst>
          </p:nvPr>
        </p:nvGraphicFramePr>
        <p:xfrm>
          <a:off x="990601" y="1828800"/>
          <a:ext cx="2286000" cy="59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 descr="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214865"/>
              </p:ext>
            </p:extLst>
          </p:nvPr>
        </p:nvGraphicFramePr>
        <p:xfrm>
          <a:off x="990601" y="3365500"/>
          <a:ext cx="2286000" cy="59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 descr="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15208"/>
              </p:ext>
            </p:extLst>
          </p:nvPr>
        </p:nvGraphicFramePr>
        <p:xfrm>
          <a:off x="990600" y="4350110"/>
          <a:ext cx="2286001" cy="602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1"/>
              </a:tblGrid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 descr="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852497"/>
              </p:ext>
            </p:extLst>
          </p:nvPr>
        </p:nvGraphicFramePr>
        <p:xfrm>
          <a:off x="990601" y="2514600"/>
          <a:ext cx="2286000" cy="59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 descr=" 20"/>
          <p:cNvSpPr txBox="1"/>
          <p:nvPr/>
        </p:nvSpPr>
        <p:spPr>
          <a:xfrm>
            <a:off x="3429000" y="2055167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Profile execution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8724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 descr=" 22"/>
          <p:cNvSpPr/>
          <p:nvPr/>
        </p:nvSpPr>
        <p:spPr>
          <a:xfrm>
            <a:off x="381000" y="3200400"/>
            <a:ext cx="3505200" cy="9906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Partitioning of Matrices</a:t>
            </a:r>
            <a:endParaRPr lang="en-US" dirty="0"/>
          </a:p>
        </p:txBody>
      </p:sp>
      <p:sp>
        <p:nvSpPr>
          <p:cNvPr id="4" name="Date Placeholder 3" descr="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53E3-FD91-4EF4-91F2-087E8943FAEF}" type="datetime1">
              <a:rPr lang="en-US" smtClean="0"/>
              <a:t>6/29/2012</a:t>
            </a:fld>
            <a:endParaRPr lang="en-US"/>
          </a:p>
        </p:txBody>
      </p:sp>
      <p:sp>
        <p:nvSpPr>
          <p:cNvPr id="5" name="Slide Number Placeholder 4" descr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39</a:t>
            </a:fld>
            <a:endParaRPr lang="en-US"/>
          </a:p>
        </p:txBody>
      </p:sp>
      <p:graphicFrame>
        <p:nvGraphicFramePr>
          <p:cNvPr id="7" name="Table 6" descr="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142045"/>
              </p:ext>
            </p:extLst>
          </p:nvPr>
        </p:nvGraphicFramePr>
        <p:xfrm>
          <a:off x="990601" y="1828800"/>
          <a:ext cx="2286000" cy="59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 descr="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908910"/>
              </p:ext>
            </p:extLst>
          </p:nvPr>
        </p:nvGraphicFramePr>
        <p:xfrm>
          <a:off x="990601" y="3365500"/>
          <a:ext cx="2286000" cy="59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 descr="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392742"/>
              </p:ext>
            </p:extLst>
          </p:nvPr>
        </p:nvGraphicFramePr>
        <p:xfrm>
          <a:off x="990600" y="4350110"/>
          <a:ext cx="2286001" cy="602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1"/>
              </a:tblGrid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 descr="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661311"/>
              </p:ext>
            </p:extLst>
          </p:nvPr>
        </p:nvGraphicFramePr>
        <p:xfrm>
          <a:off x="990601" y="2514600"/>
          <a:ext cx="2286000" cy="59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 descr=" 20"/>
          <p:cNvSpPr txBox="1"/>
          <p:nvPr/>
        </p:nvSpPr>
        <p:spPr>
          <a:xfrm>
            <a:off x="3429000" y="2055167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Profile execution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4459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PageRank Using Matrices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0969" y="3935894"/>
            <a:ext cx="3924369" cy="1474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200" dirty="0" smtClean="0">
                <a:latin typeface="Gill Sans MT" pitchFamily="34" charset="0"/>
                <a:ea typeface="Verdana" pitchFamily="34" charset="0"/>
                <a:cs typeface="Verdana" pitchFamily="34" charset="0"/>
              </a:rPr>
              <a:t>Dominant eigenvector</a:t>
            </a:r>
            <a:endParaRPr lang="en-US" sz="2200" dirty="0">
              <a:latin typeface="Gill Sans MT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2200" dirty="0">
                <a:latin typeface="Gill Sans MT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n-US" sz="2200" dirty="0" smtClean="0">
                <a:latin typeface="Gill Sans MT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>
                <a:latin typeface="Gill Sans MT" pitchFamily="34" charset="0"/>
                <a:ea typeface="Verdana" pitchFamily="34" charset="0"/>
                <a:cs typeface="Verdana" pitchFamily="34" charset="0"/>
              </a:rPr>
              <a:t>= modified w</a:t>
            </a:r>
            <a:r>
              <a:rPr lang="en-US" sz="2200" dirty="0" smtClean="0">
                <a:latin typeface="Gill Sans MT" pitchFamily="34" charset="0"/>
                <a:ea typeface="Verdana" pitchFamily="34" charset="0"/>
                <a:cs typeface="Verdana" pitchFamily="34" charset="0"/>
              </a:rPr>
              <a:t>eb </a:t>
            </a:r>
            <a:r>
              <a:rPr lang="en-US" sz="2200" dirty="0">
                <a:latin typeface="Gill Sans MT" pitchFamily="34" charset="0"/>
                <a:ea typeface="Verdana" pitchFamily="34" charset="0"/>
                <a:cs typeface="Verdana" pitchFamily="34" charset="0"/>
              </a:rPr>
              <a:t>graph </a:t>
            </a:r>
            <a:r>
              <a:rPr lang="en-US" sz="2200" dirty="0" smtClean="0">
                <a:latin typeface="Gill Sans MT" pitchFamily="34" charset="0"/>
                <a:ea typeface="Verdana" pitchFamily="34" charset="0"/>
                <a:cs typeface="Verdana" pitchFamily="34" charset="0"/>
              </a:rPr>
              <a:t>matrix</a:t>
            </a:r>
          </a:p>
          <a:p>
            <a:pPr>
              <a:buNone/>
            </a:pPr>
            <a:r>
              <a:rPr lang="en-US" sz="2200" dirty="0" smtClean="0">
                <a:latin typeface="Gill Sans MT" pitchFamily="34" charset="0"/>
                <a:ea typeface="Verdana" pitchFamily="34" charset="0"/>
                <a:cs typeface="Verdana" pitchFamily="34" charset="0"/>
              </a:rPr>
              <a:t>p = PageRank vector</a:t>
            </a:r>
          </a:p>
          <a:p>
            <a:pPr algn="ctr">
              <a:buFont typeface="Arial" pitchFamily="34" charset="0"/>
              <a:buNone/>
            </a:pPr>
            <a:endParaRPr lang="en-US" sz="2200" dirty="0" smtClean="0">
              <a:latin typeface="Gill Sans MT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DCBA-E9D1-4BF0-8BA4-6E22105455BB}" type="datetime1">
              <a:rPr lang="en-US" smtClean="0"/>
              <a:t>6/29/2012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4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449682" y="1676400"/>
            <a:ext cx="6374098" cy="2064476"/>
            <a:chOff x="1626902" y="1370211"/>
            <a:chExt cx="6374098" cy="2064476"/>
          </a:xfrm>
        </p:grpSpPr>
        <p:grpSp>
          <p:nvGrpSpPr>
            <p:cNvPr id="12" name="Group 11"/>
            <p:cNvGrpSpPr/>
            <p:nvPr/>
          </p:nvGrpSpPr>
          <p:grpSpPr>
            <a:xfrm>
              <a:off x="2158714" y="1524000"/>
              <a:ext cx="5667674" cy="1910687"/>
              <a:chOff x="2166980" y="2889944"/>
              <a:chExt cx="5667674" cy="1910687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3692569" y="3194745"/>
                <a:ext cx="15240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>
                <a:stCxn id="16" idx="1"/>
                <a:endCxn id="16" idx="3"/>
              </p:cNvCxnSpPr>
              <p:nvPr/>
            </p:nvCxnSpPr>
            <p:spPr>
              <a:xfrm rot="10800000" flipH="1">
                <a:off x="3692569" y="3804345"/>
                <a:ext cx="152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3692569" y="3499545"/>
                <a:ext cx="152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3692569" y="4109145"/>
                <a:ext cx="152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>
                <a:off x="3692568" y="3042344"/>
                <a:ext cx="15240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4225968" y="34995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2259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225967" y="4109144"/>
                <a:ext cx="644857" cy="313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692568" y="3804344"/>
                <a:ext cx="1524000" cy="304800"/>
              </a:xfrm>
              <a:prstGeom prst="rect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225968" y="4405984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</a:t>
                </a:r>
                <a:endParaRPr lang="en-US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5902368" y="3194744"/>
                <a:ext cx="381000" cy="12192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5902368" y="3499544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902368" y="3804344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902368" y="4109144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59023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902368" y="34995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5875072" y="4109145"/>
                <a:ext cx="5925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902368" y="3801367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…</a:t>
                </a:r>
                <a:endParaRPr lang="en-US" sz="1400" baseline="-25000" dirty="0"/>
              </a:p>
            </p:txBody>
          </p:sp>
          <p:sp>
            <p:nvSpPr>
              <p:cNvPr id="34" name="Equal 33"/>
              <p:cNvSpPr/>
              <p:nvPr/>
            </p:nvSpPr>
            <p:spPr>
              <a:xfrm>
                <a:off x="3082968" y="3651944"/>
                <a:ext cx="381000" cy="304800"/>
              </a:xfrm>
              <a:prstGeom prst="mathEqual">
                <a:avLst>
                  <a:gd name="adj1" fmla="val 23520"/>
                  <a:gd name="adj2" fmla="val 11760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812520" y="4392336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p</a:t>
                </a:r>
                <a:endParaRPr lang="en-US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996454" y="4431299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Z</a:t>
                </a:r>
                <a:endParaRPr lang="en-US" dirty="0"/>
              </a:p>
            </p:txBody>
          </p:sp>
          <p:cxnSp>
            <p:nvCxnSpPr>
              <p:cNvPr id="37" name="Straight Arrow Connector 36"/>
              <p:cNvCxnSpPr/>
              <p:nvPr/>
            </p:nvCxnSpPr>
            <p:spPr>
              <a:xfrm rot="5400000">
                <a:off x="2015374" y="3347144"/>
                <a:ext cx="3048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Rectangle 37"/>
              <p:cNvSpPr/>
              <p:nvPr/>
            </p:nvSpPr>
            <p:spPr>
              <a:xfrm>
                <a:off x="2320968" y="3197721"/>
                <a:ext cx="3810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320968" y="35025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2320968" y="38073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320968" y="41121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23209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320968" y="3502521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266376" y="4112121"/>
                <a:ext cx="63917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2320968" y="3807321"/>
                <a:ext cx="381000" cy="307777"/>
              </a:xfrm>
              <a:prstGeom prst="rect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…</a:t>
                </a:r>
                <a:endParaRPr lang="en-US" sz="1400" baseline="-250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2244768" y="4376708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p</a:t>
                </a:r>
                <a:endParaRPr lang="en-US" dirty="0"/>
              </a:p>
            </p:txBody>
          </p:sp>
          <p:sp>
            <p:nvSpPr>
              <p:cNvPr id="47" name="Multiply 46"/>
              <p:cNvSpPr/>
              <p:nvPr/>
            </p:nvSpPr>
            <p:spPr>
              <a:xfrm>
                <a:off x="5292768" y="3651944"/>
                <a:ext cx="457200" cy="304800"/>
              </a:xfrm>
              <a:prstGeom prst="mathMultiply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88"/>
              <p:cNvGrpSpPr/>
              <p:nvPr/>
            </p:nvGrpSpPr>
            <p:grpSpPr>
              <a:xfrm>
                <a:off x="5140368" y="3194744"/>
                <a:ext cx="685800" cy="307777"/>
                <a:chOff x="2286000" y="2743200"/>
                <a:chExt cx="685800" cy="307777"/>
              </a:xfrm>
            </p:grpSpPr>
            <p:cxnSp>
              <p:nvCxnSpPr>
                <p:cNvPr id="60" name="Straight Arrow Connector 59"/>
                <p:cNvCxnSpPr/>
                <p:nvPr/>
              </p:nvCxnSpPr>
              <p:spPr>
                <a:xfrm rot="5400000">
                  <a:off x="2361406" y="2895600"/>
                  <a:ext cx="3048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TextBox 60"/>
                <p:cNvSpPr txBox="1"/>
                <p:nvPr/>
              </p:nvSpPr>
              <p:spPr>
                <a:xfrm>
                  <a:off x="2286000" y="2743200"/>
                  <a:ext cx="6858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/>
                    <a:t>s</a:t>
                  </a:r>
                  <a:endParaRPr lang="en-US" sz="1400" dirty="0"/>
                </a:p>
              </p:txBody>
            </p:sp>
          </p:grpSp>
          <p:sp>
            <p:nvSpPr>
              <p:cNvPr id="49" name="Rectangle 48"/>
              <p:cNvSpPr/>
              <p:nvPr/>
            </p:nvSpPr>
            <p:spPr>
              <a:xfrm>
                <a:off x="6969168" y="3197721"/>
                <a:ext cx="3810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>
                <a:off x="6969168" y="35025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6969168" y="38073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6969168" y="4112121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6969168" y="3194744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969168" y="3502521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6928224" y="4112121"/>
                <a:ext cx="5493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n-US" sz="1400" baseline="-25000" dirty="0" smtClean="0"/>
                  <a:t>N/s</a:t>
                </a:r>
                <a:endParaRPr lang="en-US" sz="1400" baseline="-25000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6969168" y="3807321"/>
                <a:ext cx="381000" cy="307777"/>
              </a:xfrm>
              <a:prstGeom prst="rect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…</a:t>
                </a:r>
                <a:endParaRPr lang="en-US" sz="1400" baseline="-25000" dirty="0"/>
              </a:p>
            </p:txBody>
          </p:sp>
          <p:sp>
            <p:nvSpPr>
              <p:cNvPr id="57" name="Plus 56"/>
              <p:cNvSpPr/>
              <p:nvPr/>
            </p:nvSpPr>
            <p:spPr>
              <a:xfrm>
                <a:off x="6511968" y="3651944"/>
                <a:ext cx="381000" cy="304800"/>
              </a:xfrm>
              <a:prstGeom prst="mathPlu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Double Bracket 57"/>
              <p:cNvSpPr/>
              <p:nvPr/>
            </p:nvSpPr>
            <p:spPr>
              <a:xfrm>
                <a:off x="3540168" y="2889944"/>
                <a:ext cx="2895600" cy="1905000"/>
              </a:xfrm>
              <a:prstGeom prst="bracketPai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Arrow Connector 58"/>
              <p:cNvCxnSpPr/>
              <p:nvPr/>
            </p:nvCxnSpPr>
            <p:spPr>
              <a:xfrm>
                <a:off x="7502568" y="3194744"/>
                <a:ext cx="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4103403" y="1370211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N</a:t>
              </a:r>
              <a:endParaRPr lang="en-US" sz="1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26902" y="1831777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s</a:t>
              </a:r>
              <a:endParaRPr lang="en-US" sz="16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15200" y="2286184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N</a:t>
              </a:r>
              <a:endParaRPr lang="en-US" sz="1400" dirty="0"/>
            </a:p>
          </p:txBody>
        </p:sp>
      </p:grpSp>
      <p:sp>
        <p:nvSpPr>
          <p:cNvPr id="62" name="Content Placeholder 2"/>
          <p:cNvSpPr txBox="1">
            <a:spLocks/>
          </p:cNvSpPr>
          <p:nvPr/>
        </p:nvSpPr>
        <p:spPr>
          <a:xfrm>
            <a:off x="4848783" y="3962400"/>
            <a:ext cx="3924369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200" dirty="0" smtClean="0">
                <a:latin typeface="Gill Sans MT" pitchFamily="34" charset="0"/>
                <a:ea typeface="Verdana" pitchFamily="34" charset="0"/>
                <a:cs typeface="Verdana" pitchFamily="34" charset="0"/>
              </a:rPr>
              <a:t>Simplified algorithm:  </a:t>
            </a:r>
          </a:p>
          <a:p>
            <a:pPr>
              <a:buNone/>
            </a:pPr>
            <a:r>
              <a:rPr lang="en-US" sz="2200" dirty="0" smtClean="0">
                <a:solidFill>
                  <a:srgbClr val="C00000"/>
                </a:solidFill>
                <a:latin typeface="Gill Sans MT" pitchFamily="34" charset="0"/>
                <a:ea typeface="Verdana" pitchFamily="34" charset="0"/>
                <a:cs typeface="Verdana" pitchFamily="34" charset="0"/>
              </a:rPr>
              <a:t>repeat { p = M*p + Z}</a:t>
            </a:r>
          </a:p>
          <a:p>
            <a:pPr algn="ctr">
              <a:buFont typeface="Arial" pitchFamily="34" charset="0"/>
              <a:buNone/>
            </a:pPr>
            <a:endParaRPr lang="en-US" sz="2200" dirty="0" smtClean="0">
              <a:latin typeface="Gill Sans MT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49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 descr=" 22"/>
          <p:cNvSpPr/>
          <p:nvPr/>
        </p:nvSpPr>
        <p:spPr>
          <a:xfrm>
            <a:off x="381000" y="3200400"/>
            <a:ext cx="3505200" cy="9906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Partitioning of Matrices</a:t>
            </a:r>
            <a:endParaRPr lang="en-US" dirty="0"/>
          </a:p>
        </p:txBody>
      </p:sp>
      <p:sp>
        <p:nvSpPr>
          <p:cNvPr id="4" name="Date Placeholder 3" descr="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53E3-FD91-4EF4-91F2-087E8943FAEF}" type="datetime1">
              <a:rPr lang="en-US" smtClean="0"/>
              <a:t>6/29/2012</a:t>
            </a:fld>
            <a:endParaRPr lang="en-US"/>
          </a:p>
        </p:txBody>
      </p:sp>
      <p:sp>
        <p:nvSpPr>
          <p:cNvPr id="5" name="Slide Number Placeholder 4" descr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40</a:t>
            </a:fld>
            <a:endParaRPr lang="en-US"/>
          </a:p>
        </p:txBody>
      </p:sp>
      <p:graphicFrame>
        <p:nvGraphicFramePr>
          <p:cNvPr id="7" name="Table 6" descr="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522221"/>
              </p:ext>
            </p:extLst>
          </p:nvPr>
        </p:nvGraphicFramePr>
        <p:xfrm>
          <a:off x="990601" y="1828800"/>
          <a:ext cx="2286000" cy="59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 descr="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476292"/>
              </p:ext>
            </p:extLst>
          </p:nvPr>
        </p:nvGraphicFramePr>
        <p:xfrm>
          <a:off x="990601" y="3365500"/>
          <a:ext cx="2286000" cy="59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 descr="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664568"/>
              </p:ext>
            </p:extLst>
          </p:nvPr>
        </p:nvGraphicFramePr>
        <p:xfrm>
          <a:off x="990600" y="4350110"/>
          <a:ext cx="2286001" cy="602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1"/>
              </a:tblGrid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 descr="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370943"/>
              </p:ext>
            </p:extLst>
          </p:nvPr>
        </p:nvGraphicFramePr>
        <p:xfrm>
          <a:off x="990601" y="2514600"/>
          <a:ext cx="2286000" cy="59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 descr=" 20"/>
          <p:cNvSpPr txBox="1"/>
          <p:nvPr/>
        </p:nvSpPr>
        <p:spPr>
          <a:xfrm>
            <a:off x="3429000" y="2055167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Profile execution</a:t>
            </a:r>
            <a:endParaRPr lang="en-US" sz="2400" dirty="0"/>
          </a:p>
        </p:txBody>
      </p:sp>
      <p:sp>
        <p:nvSpPr>
          <p:cNvPr id="14" name="TextBox 13" descr=" 21"/>
          <p:cNvSpPr txBox="1"/>
          <p:nvPr/>
        </p:nvSpPr>
        <p:spPr>
          <a:xfrm>
            <a:off x="3429000" y="34290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Partition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2298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 descr=" 22"/>
          <p:cNvSpPr/>
          <p:nvPr/>
        </p:nvSpPr>
        <p:spPr>
          <a:xfrm>
            <a:off x="381000" y="3200400"/>
            <a:ext cx="3505200" cy="9906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Partitioning of Matrices</a:t>
            </a:r>
            <a:endParaRPr lang="en-US" dirty="0"/>
          </a:p>
        </p:txBody>
      </p:sp>
      <p:sp>
        <p:nvSpPr>
          <p:cNvPr id="4" name="Date Placeholder 3" descr="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53E3-FD91-4EF4-91F2-087E8943FAEF}" type="datetime1">
              <a:rPr lang="en-US" smtClean="0"/>
              <a:t>6/29/2012</a:t>
            </a:fld>
            <a:endParaRPr lang="en-US"/>
          </a:p>
        </p:txBody>
      </p:sp>
      <p:sp>
        <p:nvSpPr>
          <p:cNvPr id="5" name="Slide Number Placeholder 4" descr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41</a:t>
            </a:fld>
            <a:endParaRPr lang="en-US"/>
          </a:p>
        </p:txBody>
      </p:sp>
      <p:graphicFrame>
        <p:nvGraphicFramePr>
          <p:cNvPr id="7" name="Table 6" descr="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331746"/>
              </p:ext>
            </p:extLst>
          </p:nvPr>
        </p:nvGraphicFramePr>
        <p:xfrm>
          <a:off x="990601" y="1828800"/>
          <a:ext cx="2286000" cy="59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 descr="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702532"/>
              </p:ext>
            </p:extLst>
          </p:nvPr>
        </p:nvGraphicFramePr>
        <p:xfrm>
          <a:off x="990601" y="3365500"/>
          <a:ext cx="2286000" cy="59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 descr="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691225"/>
              </p:ext>
            </p:extLst>
          </p:nvPr>
        </p:nvGraphicFramePr>
        <p:xfrm>
          <a:off x="990600" y="4350110"/>
          <a:ext cx="2286001" cy="602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1"/>
              </a:tblGrid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 descr="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677706"/>
              </p:ext>
            </p:extLst>
          </p:nvPr>
        </p:nvGraphicFramePr>
        <p:xfrm>
          <a:off x="990601" y="2514600"/>
          <a:ext cx="2286000" cy="59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 descr=" 20"/>
          <p:cNvSpPr txBox="1"/>
          <p:nvPr/>
        </p:nvSpPr>
        <p:spPr>
          <a:xfrm>
            <a:off x="3429000" y="2055167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Profile execution</a:t>
            </a:r>
            <a:endParaRPr lang="en-US" sz="2400" dirty="0"/>
          </a:p>
        </p:txBody>
      </p:sp>
      <p:sp>
        <p:nvSpPr>
          <p:cNvPr id="14" name="TextBox 13" descr=" 21"/>
          <p:cNvSpPr txBox="1"/>
          <p:nvPr/>
        </p:nvSpPr>
        <p:spPr>
          <a:xfrm>
            <a:off x="3429000" y="34290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Partition</a:t>
            </a:r>
            <a:endParaRPr lang="en-US" sz="2400" dirty="0"/>
          </a:p>
        </p:txBody>
      </p:sp>
      <p:graphicFrame>
        <p:nvGraphicFramePr>
          <p:cNvPr id="16" name="Table 15" descr="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212045"/>
              </p:ext>
            </p:extLst>
          </p:nvPr>
        </p:nvGraphicFramePr>
        <p:xfrm>
          <a:off x="6019800" y="3335982"/>
          <a:ext cx="2286000" cy="298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 descr="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036978"/>
              </p:ext>
            </p:extLst>
          </p:nvPr>
        </p:nvGraphicFramePr>
        <p:xfrm>
          <a:off x="6019800" y="3740150"/>
          <a:ext cx="2286000" cy="298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780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 descr=" 22"/>
          <p:cNvSpPr/>
          <p:nvPr/>
        </p:nvSpPr>
        <p:spPr>
          <a:xfrm>
            <a:off x="381000" y="3200400"/>
            <a:ext cx="3505200" cy="9906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Partitioning of Matrices</a:t>
            </a:r>
            <a:endParaRPr lang="en-US" dirty="0"/>
          </a:p>
        </p:txBody>
      </p:sp>
      <p:sp>
        <p:nvSpPr>
          <p:cNvPr id="4" name="Date Placeholder 3" descr="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53E3-FD91-4EF4-91F2-087E8943FAEF}" type="datetime1">
              <a:rPr lang="en-US" smtClean="0"/>
              <a:t>6/29/2012</a:t>
            </a:fld>
            <a:endParaRPr lang="en-US"/>
          </a:p>
        </p:txBody>
      </p:sp>
      <p:sp>
        <p:nvSpPr>
          <p:cNvPr id="5" name="Slide Number Placeholder 4" descr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42</a:t>
            </a:fld>
            <a:endParaRPr lang="en-US"/>
          </a:p>
        </p:txBody>
      </p:sp>
      <p:graphicFrame>
        <p:nvGraphicFramePr>
          <p:cNvPr id="7" name="Table 6" descr="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882813"/>
              </p:ext>
            </p:extLst>
          </p:nvPr>
        </p:nvGraphicFramePr>
        <p:xfrm>
          <a:off x="990601" y="1828800"/>
          <a:ext cx="2286000" cy="59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 descr="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184910"/>
              </p:ext>
            </p:extLst>
          </p:nvPr>
        </p:nvGraphicFramePr>
        <p:xfrm>
          <a:off x="6019800" y="2514600"/>
          <a:ext cx="2286000" cy="597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4" marB="16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4" marB="16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4" marB="16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4" marB="16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4" marB="16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4" marB="16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4" marB="16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4" marB="16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4" marB="16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4" marB="16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 descr="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716585"/>
              </p:ext>
            </p:extLst>
          </p:nvPr>
        </p:nvGraphicFramePr>
        <p:xfrm>
          <a:off x="990601" y="3365500"/>
          <a:ext cx="2286000" cy="59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 descr="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633687"/>
              </p:ext>
            </p:extLst>
          </p:nvPr>
        </p:nvGraphicFramePr>
        <p:xfrm>
          <a:off x="990600" y="4350110"/>
          <a:ext cx="2286001" cy="602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1"/>
              </a:tblGrid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 descr="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360175"/>
              </p:ext>
            </p:extLst>
          </p:nvPr>
        </p:nvGraphicFramePr>
        <p:xfrm>
          <a:off x="6019800" y="1828800"/>
          <a:ext cx="2286000" cy="597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3" marB="165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3" marB="165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3" marB="165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3" marB="165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3" marB="165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3" marB="165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3" marB="165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3" marB="165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3" marB="165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3" marB="165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 descr="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596446"/>
              </p:ext>
            </p:extLst>
          </p:nvPr>
        </p:nvGraphicFramePr>
        <p:xfrm>
          <a:off x="990601" y="2514600"/>
          <a:ext cx="2286000" cy="59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 descr="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744547"/>
              </p:ext>
            </p:extLst>
          </p:nvPr>
        </p:nvGraphicFramePr>
        <p:xfrm>
          <a:off x="6019799" y="4350110"/>
          <a:ext cx="2286001" cy="602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1"/>
              </a:tblGrid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 descr=" 20"/>
          <p:cNvSpPr txBox="1"/>
          <p:nvPr/>
        </p:nvSpPr>
        <p:spPr>
          <a:xfrm>
            <a:off x="3429000" y="2055167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Profile execution</a:t>
            </a:r>
            <a:endParaRPr lang="en-US" sz="2400" dirty="0"/>
          </a:p>
        </p:txBody>
      </p:sp>
      <p:sp>
        <p:nvSpPr>
          <p:cNvPr id="14" name="TextBox 13" descr=" 21"/>
          <p:cNvSpPr txBox="1"/>
          <p:nvPr/>
        </p:nvSpPr>
        <p:spPr>
          <a:xfrm>
            <a:off x="3429000" y="34290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Partition</a:t>
            </a:r>
            <a:endParaRPr lang="en-US" sz="2400" dirty="0"/>
          </a:p>
        </p:txBody>
      </p:sp>
      <p:graphicFrame>
        <p:nvGraphicFramePr>
          <p:cNvPr id="16" name="Table 15" descr="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348744"/>
              </p:ext>
            </p:extLst>
          </p:nvPr>
        </p:nvGraphicFramePr>
        <p:xfrm>
          <a:off x="6019800" y="3335982"/>
          <a:ext cx="2286000" cy="298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 descr="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29596"/>
              </p:ext>
            </p:extLst>
          </p:nvPr>
        </p:nvGraphicFramePr>
        <p:xfrm>
          <a:off x="6019800" y="3740150"/>
          <a:ext cx="2286000" cy="298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0463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 descr=" 22"/>
          <p:cNvSpPr/>
          <p:nvPr/>
        </p:nvSpPr>
        <p:spPr>
          <a:xfrm>
            <a:off x="381000" y="3200400"/>
            <a:ext cx="3505200" cy="9906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Partitioning of Matrices</a:t>
            </a:r>
            <a:endParaRPr lang="en-US" dirty="0"/>
          </a:p>
        </p:txBody>
      </p:sp>
      <p:sp>
        <p:nvSpPr>
          <p:cNvPr id="4" name="Date Placeholder 3" descr="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53E3-FD91-4EF4-91F2-087E8943FAEF}" type="datetime1">
              <a:rPr lang="en-US" smtClean="0"/>
              <a:t>6/29/2012</a:t>
            </a:fld>
            <a:endParaRPr lang="en-US"/>
          </a:p>
        </p:txBody>
      </p:sp>
      <p:sp>
        <p:nvSpPr>
          <p:cNvPr id="5" name="Slide Number Placeholder 4" descr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43</a:t>
            </a:fld>
            <a:endParaRPr lang="en-US"/>
          </a:p>
        </p:txBody>
      </p:sp>
      <p:graphicFrame>
        <p:nvGraphicFramePr>
          <p:cNvPr id="7" name="Table 6" descr="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445823"/>
              </p:ext>
            </p:extLst>
          </p:nvPr>
        </p:nvGraphicFramePr>
        <p:xfrm>
          <a:off x="990601" y="1828800"/>
          <a:ext cx="2286000" cy="59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 descr="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364870"/>
              </p:ext>
            </p:extLst>
          </p:nvPr>
        </p:nvGraphicFramePr>
        <p:xfrm>
          <a:off x="6019800" y="2514600"/>
          <a:ext cx="2286000" cy="597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4" marB="16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4" marB="16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4" marB="16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4" marB="16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4" marB="16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4" marB="16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4" marB="16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4" marB="16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4" marB="16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4" marB="16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 descr="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44206"/>
              </p:ext>
            </p:extLst>
          </p:nvPr>
        </p:nvGraphicFramePr>
        <p:xfrm>
          <a:off x="990601" y="3365500"/>
          <a:ext cx="2286000" cy="59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 descr="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934114"/>
              </p:ext>
            </p:extLst>
          </p:nvPr>
        </p:nvGraphicFramePr>
        <p:xfrm>
          <a:off x="990600" y="4350110"/>
          <a:ext cx="2286001" cy="602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1"/>
              </a:tblGrid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 descr="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211361"/>
              </p:ext>
            </p:extLst>
          </p:nvPr>
        </p:nvGraphicFramePr>
        <p:xfrm>
          <a:off x="6019800" y="1828800"/>
          <a:ext cx="2286000" cy="597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3" marB="165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3" marB="165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3" marB="165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3" marB="165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3" marB="165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3" marB="165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3" marB="165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3" marB="165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3" marB="165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3" marB="165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 descr="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156333"/>
              </p:ext>
            </p:extLst>
          </p:nvPr>
        </p:nvGraphicFramePr>
        <p:xfrm>
          <a:off x="990601" y="2514600"/>
          <a:ext cx="2286000" cy="59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 descr="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180823"/>
              </p:ext>
            </p:extLst>
          </p:nvPr>
        </p:nvGraphicFramePr>
        <p:xfrm>
          <a:off x="6019799" y="4350110"/>
          <a:ext cx="2286001" cy="602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1"/>
              </a:tblGrid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 descr=" 20"/>
          <p:cNvSpPr txBox="1"/>
          <p:nvPr/>
        </p:nvSpPr>
        <p:spPr>
          <a:xfrm>
            <a:off x="3429000" y="2055167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Profile execution</a:t>
            </a:r>
            <a:endParaRPr lang="en-US" sz="2400" dirty="0"/>
          </a:p>
        </p:txBody>
      </p:sp>
      <p:sp>
        <p:nvSpPr>
          <p:cNvPr id="14" name="TextBox 13" descr=" 21"/>
          <p:cNvSpPr txBox="1"/>
          <p:nvPr/>
        </p:nvSpPr>
        <p:spPr>
          <a:xfrm>
            <a:off x="3429000" y="34290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Partition</a:t>
            </a:r>
            <a:endParaRPr lang="en-US" sz="2400" dirty="0"/>
          </a:p>
        </p:txBody>
      </p:sp>
      <p:sp>
        <p:nvSpPr>
          <p:cNvPr id="20" name="TextBox 19" descr=" 23"/>
          <p:cNvSpPr txBox="1"/>
          <p:nvPr/>
        </p:nvSpPr>
        <p:spPr>
          <a:xfrm>
            <a:off x="457200" y="51816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Programmers specify </a:t>
            </a:r>
            <a:r>
              <a:rPr lang="en-US" sz="2800" dirty="0">
                <a:solidFill>
                  <a:srgbClr val="C00000"/>
                </a:solidFill>
              </a:rPr>
              <a:t>size </a:t>
            </a:r>
            <a:r>
              <a:rPr lang="en-US" sz="2800" dirty="0" smtClean="0">
                <a:solidFill>
                  <a:srgbClr val="C00000"/>
                </a:solidFill>
              </a:rPr>
              <a:t>invariants</a:t>
            </a:r>
            <a:r>
              <a:rPr lang="en-US" sz="2800" dirty="0" smtClean="0"/>
              <a:t>. </a:t>
            </a:r>
            <a:endParaRPr lang="en-US" sz="2000" dirty="0"/>
          </a:p>
        </p:txBody>
      </p:sp>
      <p:graphicFrame>
        <p:nvGraphicFramePr>
          <p:cNvPr id="16" name="Table 15" descr="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178894"/>
              </p:ext>
            </p:extLst>
          </p:nvPr>
        </p:nvGraphicFramePr>
        <p:xfrm>
          <a:off x="6019800" y="3335982"/>
          <a:ext cx="2286000" cy="298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 descr="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648106"/>
              </p:ext>
            </p:extLst>
          </p:nvPr>
        </p:nvGraphicFramePr>
        <p:xfrm>
          <a:off x="6019800" y="3740150"/>
          <a:ext cx="2286000" cy="298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882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 descr=" 22"/>
          <p:cNvSpPr/>
          <p:nvPr/>
        </p:nvSpPr>
        <p:spPr>
          <a:xfrm>
            <a:off x="381000" y="3200400"/>
            <a:ext cx="3505200" cy="990600"/>
          </a:xfrm>
          <a:prstGeom prst="ellipse">
            <a:avLst/>
          </a:prstGeom>
          <a:solidFill>
            <a:schemeClr val="lt1">
              <a:alpha val="25000"/>
            </a:schemeClr>
          </a:solidFill>
          <a:ln w="25400" cap="flat" cmpd="sng" algn="ctr">
            <a:solidFill>
              <a:schemeClr val="accent2"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>
                  <a:alpha val="25000"/>
                </a:schemeClr>
              </a:solidFill>
            </a:endParaRPr>
          </a:p>
        </p:txBody>
      </p:sp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Partitioning of Matrices</a:t>
            </a:r>
            <a:endParaRPr lang="en-US" dirty="0"/>
          </a:p>
        </p:txBody>
      </p:sp>
      <p:sp>
        <p:nvSpPr>
          <p:cNvPr id="4" name="Date Placeholder 3" descr="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53E3-FD91-4EF4-91F2-087E8943FAEF}" type="datetime1">
              <a:rPr lang="en-US" smtClean="0"/>
              <a:t>6/29/2012</a:t>
            </a:fld>
            <a:endParaRPr lang="en-US"/>
          </a:p>
        </p:txBody>
      </p:sp>
      <p:sp>
        <p:nvSpPr>
          <p:cNvPr id="5" name="Slide Number Placeholder 4" descr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44</a:t>
            </a:fld>
            <a:endParaRPr lang="en-US"/>
          </a:p>
        </p:txBody>
      </p:sp>
      <p:graphicFrame>
        <p:nvGraphicFramePr>
          <p:cNvPr id="7" name="Table 6" descr="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227941"/>
              </p:ext>
            </p:extLst>
          </p:nvPr>
        </p:nvGraphicFramePr>
        <p:xfrm>
          <a:off x="990601" y="1828800"/>
          <a:ext cx="2286000" cy="59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 descr="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23649"/>
              </p:ext>
            </p:extLst>
          </p:nvPr>
        </p:nvGraphicFramePr>
        <p:xfrm>
          <a:off x="6019800" y="2514600"/>
          <a:ext cx="2286000" cy="597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4" marB="16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4" marB="16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4" marB="16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4" marB="16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4" marB="16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4" marB="16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4" marB="16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4" marB="16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4" marB="16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4" marB="16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 descr="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231911"/>
              </p:ext>
            </p:extLst>
          </p:nvPr>
        </p:nvGraphicFramePr>
        <p:xfrm>
          <a:off x="990601" y="3365500"/>
          <a:ext cx="2286000" cy="59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 descr="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180895"/>
              </p:ext>
            </p:extLst>
          </p:nvPr>
        </p:nvGraphicFramePr>
        <p:xfrm>
          <a:off x="990600" y="4350110"/>
          <a:ext cx="2286001" cy="602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1"/>
              </a:tblGrid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 descr="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549584"/>
              </p:ext>
            </p:extLst>
          </p:nvPr>
        </p:nvGraphicFramePr>
        <p:xfrm>
          <a:off x="6019800" y="1828800"/>
          <a:ext cx="2286000" cy="597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3" marB="165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3" marB="165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3" marB="165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3" marB="165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3" marB="165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3" marB="165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3" marB="165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3" marB="165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3" marB="165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9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3147" marR="33147" marT="16573" marB="165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 descr="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940108"/>
              </p:ext>
            </p:extLst>
          </p:nvPr>
        </p:nvGraphicFramePr>
        <p:xfrm>
          <a:off x="990601" y="2514600"/>
          <a:ext cx="2286000" cy="59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 descr="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609653"/>
              </p:ext>
            </p:extLst>
          </p:nvPr>
        </p:nvGraphicFramePr>
        <p:xfrm>
          <a:off x="6019799" y="4350110"/>
          <a:ext cx="2286001" cy="602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1"/>
              </a:tblGrid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8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1" marR="34291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 descr=" 20"/>
          <p:cNvSpPr txBox="1"/>
          <p:nvPr/>
        </p:nvSpPr>
        <p:spPr>
          <a:xfrm>
            <a:off x="3429000" y="2055167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alpha val="25000"/>
                  </a:schemeClr>
                </a:solidFill>
              </a:rPr>
              <a:t>Profile execution</a:t>
            </a:r>
            <a:endParaRPr lang="en-US" sz="2400" dirty="0">
              <a:solidFill>
                <a:schemeClr val="tx1">
                  <a:alpha val="25000"/>
                </a:schemeClr>
              </a:solidFill>
            </a:endParaRPr>
          </a:p>
        </p:txBody>
      </p:sp>
      <p:sp>
        <p:nvSpPr>
          <p:cNvPr id="14" name="TextBox 13" descr=" 21"/>
          <p:cNvSpPr txBox="1"/>
          <p:nvPr/>
        </p:nvSpPr>
        <p:spPr>
          <a:xfrm>
            <a:off x="3429000" y="34290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>
                    <a:alpha val="25000"/>
                  </a:schemeClr>
                </a:solidFill>
              </a:rPr>
              <a:t>Partition</a:t>
            </a:r>
            <a:endParaRPr lang="en-US" sz="2400" dirty="0">
              <a:solidFill>
                <a:schemeClr val="tx1">
                  <a:alpha val="25000"/>
                </a:schemeClr>
              </a:solidFill>
            </a:endParaRPr>
          </a:p>
        </p:txBody>
      </p:sp>
      <p:sp>
        <p:nvSpPr>
          <p:cNvPr id="20" name="TextBox 19" descr=" 23"/>
          <p:cNvSpPr txBox="1"/>
          <p:nvPr/>
        </p:nvSpPr>
        <p:spPr>
          <a:xfrm>
            <a:off x="457200" y="51816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alpha val="25000"/>
                  </a:schemeClr>
                </a:solidFill>
              </a:rPr>
              <a:t>Programmers specify </a:t>
            </a:r>
            <a:r>
              <a:rPr lang="en-US" sz="2800" dirty="0">
                <a:solidFill>
                  <a:srgbClr val="C00000">
                    <a:alpha val="25000"/>
                  </a:srgbClr>
                </a:solidFill>
              </a:rPr>
              <a:t>size </a:t>
            </a:r>
            <a:r>
              <a:rPr lang="en-US" sz="2800" dirty="0" smtClean="0">
                <a:solidFill>
                  <a:srgbClr val="C00000">
                    <a:alpha val="25000"/>
                  </a:srgbClr>
                </a:solidFill>
              </a:rPr>
              <a:t>invariants</a:t>
            </a:r>
            <a:r>
              <a:rPr lang="en-US" sz="2800" dirty="0" smtClean="0">
                <a:solidFill>
                  <a:schemeClr val="tx1">
                    <a:alpha val="25000"/>
                  </a:schemeClr>
                </a:solidFill>
              </a:rPr>
              <a:t>. </a:t>
            </a:r>
            <a:endParaRPr lang="en-US" sz="2000" dirty="0">
              <a:solidFill>
                <a:schemeClr val="tx1">
                  <a:alpha val="25000"/>
                </a:schemeClr>
              </a:solidFill>
            </a:endParaRPr>
          </a:p>
        </p:txBody>
      </p:sp>
      <p:sp>
        <p:nvSpPr>
          <p:cNvPr id="21" name="TextBox 20" descr=" 24"/>
          <p:cNvSpPr txBox="1"/>
          <p:nvPr/>
        </p:nvSpPr>
        <p:spPr>
          <a:xfrm>
            <a:off x="0" y="2667000"/>
            <a:ext cx="91440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Up to 2x performance </a:t>
            </a:r>
            <a:r>
              <a:rPr lang="en-US" sz="2800" dirty="0" smtClean="0">
                <a:solidFill>
                  <a:srgbClr val="C00000"/>
                </a:solidFill>
              </a:rPr>
              <a:t>improvement</a:t>
            </a:r>
            <a:endParaRPr lang="en-US" sz="2800" dirty="0">
              <a:solidFill>
                <a:srgbClr val="C00000"/>
              </a:solidFill>
            </a:endParaRPr>
          </a:p>
        </p:txBody>
      </p:sp>
      <p:graphicFrame>
        <p:nvGraphicFramePr>
          <p:cNvPr id="16" name="Table 15" descr="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262911"/>
              </p:ext>
            </p:extLst>
          </p:nvPr>
        </p:nvGraphicFramePr>
        <p:xfrm>
          <a:off x="6019800" y="3335982"/>
          <a:ext cx="2286000" cy="298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 descr="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267470"/>
              </p:ext>
            </p:extLst>
          </p:nvPr>
        </p:nvGraphicFramePr>
        <p:xfrm>
          <a:off x="6019800" y="3740150"/>
          <a:ext cx="2286000" cy="298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216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100" dirty="0" smtClean="0"/>
              <a:t>Incremental Updates Using Consistent Snapshots</a:t>
            </a:r>
            <a:endParaRPr lang="en-US" sz="3100" dirty="0"/>
          </a:p>
        </p:txBody>
      </p:sp>
      <p:sp>
        <p:nvSpPr>
          <p:cNvPr id="5" name="Slide Number Placeholder 4" descr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8EC6-D295-4F89-A091-C15BA9D8AA8E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Oval 5" descr=" 6"/>
          <p:cNvSpPr/>
          <p:nvPr/>
        </p:nvSpPr>
        <p:spPr>
          <a:xfrm>
            <a:off x="1371600" y="2514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7" name="Oval 6" descr=" 7"/>
          <p:cNvSpPr/>
          <p:nvPr/>
        </p:nvSpPr>
        <p:spPr>
          <a:xfrm>
            <a:off x="1447800" y="3657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8" name="Oval 7" descr=" 8"/>
          <p:cNvSpPr/>
          <p:nvPr/>
        </p:nvSpPr>
        <p:spPr>
          <a:xfrm>
            <a:off x="1066800" y="3124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9" name="Oval 8" descr=" 9"/>
          <p:cNvSpPr/>
          <p:nvPr/>
        </p:nvSpPr>
        <p:spPr>
          <a:xfrm>
            <a:off x="1752600" y="3124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11" name="Straight Arrow Connector 10" descr=" 11"/>
          <p:cNvCxnSpPr>
            <a:stCxn id="6" idx="5"/>
            <a:endCxn id="9" idx="1"/>
          </p:cNvCxnSpPr>
          <p:nvPr/>
        </p:nvCxnSpPr>
        <p:spPr>
          <a:xfrm rot="16200000" flipH="1">
            <a:off x="1582504" y="2954104"/>
            <a:ext cx="340192" cy="1115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 descr=" 15"/>
          <p:cNvCxnSpPr>
            <a:stCxn id="6" idx="3"/>
            <a:endCxn id="8" idx="0"/>
          </p:cNvCxnSpPr>
          <p:nvPr/>
        </p:nvCxnSpPr>
        <p:spPr>
          <a:xfrm rot="5400000">
            <a:off x="1200150" y="2896954"/>
            <a:ext cx="284396" cy="170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 descr=" 17"/>
          <p:cNvCxnSpPr>
            <a:stCxn id="9" idx="4"/>
            <a:endCxn id="7" idx="7"/>
          </p:cNvCxnSpPr>
          <p:nvPr/>
        </p:nvCxnSpPr>
        <p:spPr>
          <a:xfrm rot="5400000">
            <a:off x="1753954" y="3524250"/>
            <a:ext cx="208196" cy="170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 descr=" 18"/>
          <p:cNvSpPr txBox="1"/>
          <p:nvPr/>
        </p:nvSpPr>
        <p:spPr>
          <a:xfrm>
            <a:off x="609600" y="16002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Web Graph</a:t>
            </a:r>
            <a:endParaRPr lang="en-US" sz="2400" dirty="0"/>
          </a:p>
        </p:txBody>
      </p:sp>
      <p:cxnSp>
        <p:nvCxnSpPr>
          <p:cNvPr id="20" name="Straight Arrow Connector 19" descr=" 20"/>
          <p:cNvCxnSpPr>
            <a:endCxn id="6" idx="1"/>
          </p:cNvCxnSpPr>
          <p:nvPr/>
        </p:nvCxnSpPr>
        <p:spPr>
          <a:xfrm rot="16200000" flipH="1">
            <a:off x="1066800" y="2209800"/>
            <a:ext cx="360596" cy="3605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 descr=" 22"/>
          <p:cNvCxnSpPr/>
          <p:nvPr/>
        </p:nvCxnSpPr>
        <p:spPr>
          <a:xfrm rot="16200000" flipH="1">
            <a:off x="685800" y="2895600"/>
            <a:ext cx="360596" cy="3605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 descr=" 23"/>
          <p:cNvCxnSpPr>
            <a:endCxn id="8" idx="2"/>
          </p:cNvCxnSpPr>
          <p:nvPr/>
        </p:nvCxnSpPr>
        <p:spPr>
          <a:xfrm flipV="1">
            <a:off x="685800" y="3314700"/>
            <a:ext cx="381000" cy="266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 descr=" 26"/>
          <p:cNvCxnSpPr>
            <a:endCxn id="6" idx="0"/>
          </p:cNvCxnSpPr>
          <p:nvPr/>
        </p:nvCxnSpPr>
        <p:spPr>
          <a:xfrm rot="5400000">
            <a:off x="1543050" y="2228850"/>
            <a:ext cx="304800" cy="266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TextBox 28" descr=" 29"/>
          <p:cNvSpPr txBox="1"/>
          <p:nvPr/>
        </p:nvSpPr>
        <p:spPr>
          <a:xfrm>
            <a:off x="0" y="28956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1" name="TextBox 30" descr=" 31"/>
          <p:cNvSpPr txBox="1"/>
          <p:nvPr/>
        </p:nvSpPr>
        <p:spPr>
          <a:xfrm>
            <a:off x="2286000" y="2971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2" name="TextBox 31" descr=" 32"/>
          <p:cNvSpPr txBox="1"/>
          <p:nvPr/>
        </p:nvSpPr>
        <p:spPr>
          <a:xfrm>
            <a:off x="3505200" y="16764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Adjacency Matrix</a:t>
            </a:r>
            <a:endParaRPr lang="en-US" sz="2400" dirty="0"/>
          </a:p>
        </p:txBody>
      </p:sp>
      <p:grpSp>
        <p:nvGrpSpPr>
          <p:cNvPr id="41" name="Group 40" descr=" 41"/>
          <p:cNvGrpSpPr/>
          <p:nvPr/>
        </p:nvGrpSpPr>
        <p:grpSpPr>
          <a:xfrm>
            <a:off x="3352800" y="2286000"/>
            <a:ext cx="2590800" cy="1524000"/>
            <a:chOff x="3352800" y="2286000"/>
            <a:chExt cx="2590800" cy="1524000"/>
          </a:xfrm>
        </p:grpSpPr>
        <p:sp>
          <p:nvSpPr>
            <p:cNvPr id="33" name="Double Bracket 32"/>
            <p:cNvSpPr/>
            <p:nvPr/>
          </p:nvSpPr>
          <p:spPr>
            <a:xfrm>
              <a:off x="3352800" y="2286000"/>
              <a:ext cx="2590800" cy="1524000"/>
            </a:xfrm>
            <a:prstGeom prst="bracketPair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505200" y="25908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0     0     0      0</a:t>
              </a:r>
              <a:endParaRPr lang="en-US" sz="2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505200" y="28956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1     0     0      0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05200" y="32004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1     0     0      0</a:t>
              </a:r>
              <a:endParaRPr lang="en-US" sz="2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505200" y="22860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0     0     1      1</a:t>
              </a:r>
              <a:endParaRPr lang="en-US" sz="2400" dirty="0"/>
            </a:p>
          </p:txBody>
        </p:sp>
      </p:grpSp>
      <p:sp>
        <p:nvSpPr>
          <p:cNvPr id="44" name="TextBox 43" descr=" 44"/>
          <p:cNvSpPr txBox="1"/>
          <p:nvPr/>
        </p:nvSpPr>
        <p:spPr>
          <a:xfrm>
            <a:off x="4267200" y="3352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cxnSp>
        <p:nvCxnSpPr>
          <p:cNvPr id="47" name="Straight Arrow Connector 46" descr=" 47"/>
          <p:cNvCxnSpPr/>
          <p:nvPr/>
        </p:nvCxnSpPr>
        <p:spPr>
          <a:xfrm rot="5400000">
            <a:off x="2038350" y="2914650"/>
            <a:ext cx="304800" cy="266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 descr="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A52E-6CA9-479E-BF27-035DDFDA7C49}" type="datetime1">
              <a:rPr lang="en-US" smtClean="0"/>
              <a:t>6/29/2012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62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100" dirty="0" smtClean="0"/>
              <a:t>Incremental Updates Using Consistent Snapshots</a:t>
            </a:r>
            <a:endParaRPr lang="en-US" sz="3100" dirty="0"/>
          </a:p>
        </p:txBody>
      </p:sp>
      <p:sp>
        <p:nvSpPr>
          <p:cNvPr id="5" name="Slide Number Placeholder 4" descr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8EC6-D295-4F89-A091-C15BA9D8AA8E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Oval 5" descr=" 6"/>
          <p:cNvSpPr/>
          <p:nvPr/>
        </p:nvSpPr>
        <p:spPr>
          <a:xfrm>
            <a:off x="1371600" y="2514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7" name="Oval 6" descr=" 7"/>
          <p:cNvSpPr/>
          <p:nvPr/>
        </p:nvSpPr>
        <p:spPr>
          <a:xfrm>
            <a:off x="1447800" y="3657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8" name="Oval 7" descr=" 8"/>
          <p:cNvSpPr/>
          <p:nvPr/>
        </p:nvSpPr>
        <p:spPr>
          <a:xfrm>
            <a:off x="1066800" y="3124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9" name="Oval 8" descr=" 9"/>
          <p:cNvSpPr/>
          <p:nvPr/>
        </p:nvSpPr>
        <p:spPr>
          <a:xfrm>
            <a:off x="1752600" y="3124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11" name="Straight Arrow Connector 10" descr=" 11"/>
          <p:cNvCxnSpPr>
            <a:stCxn id="6" idx="5"/>
            <a:endCxn id="9" idx="1"/>
          </p:cNvCxnSpPr>
          <p:nvPr/>
        </p:nvCxnSpPr>
        <p:spPr>
          <a:xfrm rot="16200000" flipH="1">
            <a:off x="1582504" y="2954104"/>
            <a:ext cx="340192" cy="1115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 descr=" 15"/>
          <p:cNvCxnSpPr>
            <a:stCxn id="6" idx="3"/>
            <a:endCxn id="8" idx="0"/>
          </p:cNvCxnSpPr>
          <p:nvPr/>
        </p:nvCxnSpPr>
        <p:spPr>
          <a:xfrm rot="5400000">
            <a:off x="1200150" y="2896954"/>
            <a:ext cx="284396" cy="170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 descr=" 17"/>
          <p:cNvCxnSpPr>
            <a:stCxn id="9" idx="4"/>
            <a:endCxn id="7" idx="7"/>
          </p:cNvCxnSpPr>
          <p:nvPr/>
        </p:nvCxnSpPr>
        <p:spPr>
          <a:xfrm rot="5400000">
            <a:off x="1753954" y="3524250"/>
            <a:ext cx="208196" cy="170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 descr=" 18"/>
          <p:cNvSpPr txBox="1"/>
          <p:nvPr/>
        </p:nvSpPr>
        <p:spPr>
          <a:xfrm>
            <a:off x="609600" y="16002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Web Graph</a:t>
            </a:r>
            <a:endParaRPr lang="en-US" sz="2400" dirty="0"/>
          </a:p>
        </p:txBody>
      </p:sp>
      <p:cxnSp>
        <p:nvCxnSpPr>
          <p:cNvPr id="20" name="Straight Arrow Connector 19" descr=" 20"/>
          <p:cNvCxnSpPr>
            <a:endCxn id="6" idx="1"/>
          </p:cNvCxnSpPr>
          <p:nvPr/>
        </p:nvCxnSpPr>
        <p:spPr>
          <a:xfrm rot="16200000" flipH="1">
            <a:off x="1066800" y="2209800"/>
            <a:ext cx="360596" cy="3605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 descr=" 22"/>
          <p:cNvCxnSpPr/>
          <p:nvPr/>
        </p:nvCxnSpPr>
        <p:spPr>
          <a:xfrm rot="16200000" flipH="1">
            <a:off x="685800" y="2895600"/>
            <a:ext cx="360596" cy="3605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 descr=" 23"/>
          <p:cNvCxnSpPr>
            <a:endCxn id="8" idx="2"/>
          </p:cNvCxnSpPr>
          <p:nvPr/>
        </p:nvCxnSpPr>
        <p:spPr>
          <a:xfrm flipV="1">
            <a:off x="685800" y="3314700"/>
            <a:ext cx="381000" cy="266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 descr=" 26"/>
          <p:cNvCxnSpPr>
            <a:endCxn id="6" idx="0"/>
          </p:cNvCxnSpPr>
          <p:nvPr/>
        </p:nvCxnSpPr>
        <p:spPr>
          <a:xfrm rot="5400000">
            <a:off x="1543050" y="2228850"/>
            <a:ext cx="304800" cy="266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TextBox 28" descr=" 29"/>
          <p:cNvSpPr txBox="1"/>
          <p:nvPr/>
        </p:nvSpPr>
        <p:spPr>
          <a:xfrm>
            <a:off x="0" y="28956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1" name="TextBox 30" descr=" 31"/>
          <p:cNvSpPr txBox="1"/>
          <p:nvPr/>
        </p:nvSpPr>
        <p:spPr>
          <a:xfrm>
            <a:off x="2286000" y="2971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2" name="TextBox 31" descr=" 32"/>
          <p:cNvSpPr txBox="1"/>
          <p:nvPr/>
        </p:nvSpPr>
        <p:spPr>
          <a:xfrm>
            <a:off x="3505200" y="16764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Adjacency Matrix</a:t>
            </a:r>
            <a:endParaRPr lang="en-US" sz="2400" dirty="0"/>
          </a:p>
        </p:txBody>
      </p:sp>
      <p:grpSp>
        <p:nvGrpSpPr>
          <p:cNvPr id="41" name="Group 40" descr=" 41"/>
          <p:cNvGrpSpPr/>
          <p:nvPr/>
        </p:nvGrpSpPr>
        <p:grpSpPr>
          <a:xfrm>
            <a:off x="3352800" y="2286000"/>
            <a:ext cx="2590800" cy="1524000"/>
            <a:chOff x="3352800" y="2286000"/>
            <a:chExt cx="2590800" cy="1524000"/>
          </a:xfrm>
        </p:grpSpPr>
        <p:sp>
          <p:nvSpPr>
            <p:cNvPr id="33" name="Double Bracket 32"/>
            <p:cNvSpPr/>
            <p:nvPr/>
          </p:nvSpPr>
          <p:spPr>
            <a:xfrm>
              <a:off x="3352800" y="2286000"/>
              <a:ext cx="2590800" cy="1524000"/>
            </a:xfrm>
            <a:prstGeom prst="bracketPair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505200" y="25908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0     0     0      0</a:t>
              </a:r>
              <a:endParaRPr lang="en-US" sz="2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505200" y="28956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1     0     0      0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05200" y="32004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1     0     0      0</a:t>
              </a:r>
              <a:endParaRPr lang="en-US" sz="2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505200" y="22860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0     0     1      1</a:t>
              </a:r>
              <a:endParaRPr lang="en-US" sz="2400" dirty="0"/>
            </a:p>
          </p:txBody>
        </p:sp>
      </p:grpSp>
      <p:sp>
        <p:nvSpPr>
          <p:cNvPr id="44" name="TextBox 43" descr=" 44"/>
          <p:cNvSpPr txBox="1"/>
          <p:nvPr/>
        </p:nvSpPr>
        <p:spPr>
          <a:xfrm>
            <a:off x="4267200" y="3352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cxnSp>
        <p:nvCxnSpPr>
          <p:cNvPr id="47" name="Straight Arrow Connector 46" descr=" 47"/>
          <p:cNvCxnSpPr/>
          <p:nvPr/>
        </p:nvCxnSpPr>
        <p:spPr>
          <a:xfrm rot="5400000">
            <a:off x="2038350" y="2914650"/>
            <a:ext cx="304800" cy="266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Rectangle 27" descr=" 51"/>
          <p:cNvSpPr/>
          <p:nvPr/>
        </p:nvSpPr>
        <p:spPr>
          <a:xfrm>
            <a:off x="2133600" y="3909605"/>
            <a:ext cx="1981200" cy="1143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onchange</a:t>
            </a:r>
            <a:r>
              <a:rPr lang="en-US" sz="2400" dirty="0" smtClean="0"/>
              <a:t>(M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endParaRPr lang="en-US" dirty="0"/>
          </a:p>
        </p:txBody>
      </p:sp>
      <p:sp>
        <p:nvSpPr>
          <p:cNvPr id="3" name="Date Placeholder 2" descr="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A52E-6CA9-479E-BF27-035DDFDA7C49}" type="datetime1">
              <a:rPr lang="en-US" smtClean="0"/>
              <a:t>6/29/2012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5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100" dirty="0" smtClean="0"/>
              <a:t>Incremental Updates Using Consistent Snapshots</a:t>
            </a:r>
            <a:endParaRPr lang="en-US" sz="3100" dirty="0"/>
          </a:p>
        </p:txBody>
      </p:sp>
      <p:sp>
        <p:nvSpPr>
          <p:cNvPr id="5" name="Slide Number Placeholder 4" descr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8EC6-D295-4F89-A091-C15BA9D8AA8E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Oval 5" descr=" 6"/>
          <p:cNvSpPr/>
          <p:nvPr/>
        </p:nvSpPr>
        <p:spPr>
          <a:xfrm>
            <a:off x="1371600" y="2514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7" name="Oval 6" descr=" 7"/>
          <p:cNvSpPr/>
          <p:nvPr/>
        </p:nvSpPr>
        <p:spPr>
          <a:xfrm>
            <a:off x="1447800" y="3657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8" name="Oval 7" descr=" 8"/>
          <p:cNvSpPr/>
          <p:nvPr/>
        </p:nvSpPr>
        <p:spPr>
          <a:xfrm>
            <a:off x="1066800" y="3124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9" name="Oval 8" descr=" 9"/>
          <p:cNvSpPr/>
          <p:nvPr/>
        </p:nvSpPr>
        <p:spPr>
          <a:xfrm>
            <a:off x="1752600" y="3124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11" name="Straight Arrow Connector 10" descr=" 11"/>
          <p:cNvCxnSpPr>
            <a:stCxn id="6" idx="5"/>
            <a:endCxn id="9" idx="1"/>
          </p:cNvCxnSpPr>
          <p:nvPr/>
        </p:nvCxnSpPr>
        <p:spPr>
          <a:xfrm rot="16200000" flipH="1">
            <a:off x="1582504" y="2954104"/>
            <a:ext cx="340192" cy="1115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 descr=" 15"/>
          <p:cNvCxnSpPr>
            <a:stCxn id="6" idx="3"/>
            <a:endCxn id="8" idx="0"/>
          </p:cNvCxnSpPr>
          <p:nvPr/>
        </p:nvCxnSpPr>
        <p:spPr>
          <a:xfrm rot="5400000">
            <a:off x="1200150" y="2896954"/>
            <a:ext cx="284396" cy="170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 descr=" 17"/>
          <p:cNvCxnSpPr>
            <a:stCxn id="9" idx="4"/>
            <a:endCxn id="7" idx="7"/>
          </p:cNvCxnSpPr>
          <p:nvPr/>
        </p:nvCxnSpPr>
        <p:spPr>
          <a:xfrm rot="5400000">
            <a:off x="1753954" y="3524250"/>
            <a:ext cx="208196" cy="170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 descr=" 18"/>
          <p:cNvSpPr txBox="1"/>
          <p:nvPr/>
        </p:nvSpPr>
        <p:spPr>
          <a:xfrm>
            <a:off x="609600" y="16002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Web Graph</a:t>
            </a:r>
            <a:endParaRPr lang="en-US" sz="2400" dirty="0"/>
          </a:p>
        </p:txBody>
      </p:sp>
      <p:cxnSp>
        <p:nvCxnSpPr>
          <p:cNvPr id="20" name="Straight Arrow Connector 19" descr=" 20"/>
          <p:cNvCxnSpPr>
            <a:endCxn id="6" idx="1"/>
          </p:cNvCxnSpPr>
          <p:nvPr/>
        </p:nvCxnSpPr>
        <p:spPr>
          <a:xfrm rot="16200000" flipH="1">
            <a:off x="1066800" y="2209800"/>
            <a:ext cx="360596" cy="3605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 descr=" 22"/>
          <p:cNvCxnSpPr/>
          <p:nvPr/>
        </p:nvCxnSpPr>
        <p:spPr>
          <a:xfrm rot="16200000" flipH="1">
            <a:off x="685800" y="2895600"/>
            <a:ext cx="360596" cy="3605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 descr=" 23"/>
          <p:cNvCxnSpPr>
            <a:endCxn id="8" idx="2"/>
          </p:cNvCxnSpPr>
          <p:nvPr/>
        </p:nvCxnSpPr>
        <p:spPr>
          <a:xfrm flipV="1">
            <a:off x="685800" y="3314700"/>
            <a:ext cx="381000" cy="266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 descr=" 26"/>
          <p:cNvCxnSpPr>
            <a:endCxn id="6" idx="0"/>
          </p:cNvCxnSpPr>
          <p:nvPr/>
        </p:nvCxnSpPr>
        <p:spPr>
          <a:xfrm rot="5400000">
            <a:off x="1543050" y="2228850"/>
            <a:ext cx="304800" cy="266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TextBox 28" descr=" 29"/>
          <p:cNvSpPr txBox="1"/>
          <p:nvPr/>
        </p:nvSpPr>
        <p:spPr>
          <a:xfrm>
            <a:off x="0" y="28956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1" name="TextBox 30" descr=" 31"/>
          <p:cNvSpPr txBox="1"/>
          <p:nvPr/>
        </p:nvSpPr>
        <p:spPr>
          <a:xfrm>
            <a:off x="2286000" y="2971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2" name="TextBox 31" descr=" 32"/>
          <p:cNvSpPr txBox="1"/>
          <p:nvPr/>
        </p:nvSpPr>
        <p:spPr>
          <a:xfrm>
            <a:off x="3505200" y="16764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Adjacency Matrix</a:t>
            </a:r>
            <a:endParaRPr lang="en-US" sz="2400" dirty="0"/>
          </a:p>
        </p:txBody>
      </p:sp>
      <p:grpSp>
        <p:nvGrpSpPr>
          <p:cNvPr id="41" name="Group 40" descr=" 41"/>
          <p:cNvGrpSpPr/>
          <p:nvPr/>
        </p:nvGrpSpPr>
        <p:grpSpPr>
          <a:xfrm>
            <a:off x="3352800" y="2286000"/>
            <a:ext cx="2590800" cy="1524000"/>
            <a:chOff x="3352800" y="2286000"/>
            <a:chExt cx="2590800" cy="1524000"/>
          </a:xfrm>
        </p:grpSpPr>
        <p:sp>
          <p:nvSpPr>
            <p:cNvPr id="33" name="Double Bracket 32"/>
            <p:cNvSpPr/>
            <p:nvPr/>
          </p:nvSpPr>
          <p:spPr>
            <a:xfrm>
              <a:off x="3352800" y="2286000"/>
              <a:ext cx="2590800" cy="1524000"/>
            </a:xfrm>
            <a:prstGeom prst="bracketPair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505200" y="25908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0     0     0      0</a:t>
              </a:r>
              <a:endParaRPr lang="en-US" sz="2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505200" y="28956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1     0     0      0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05200" y="32004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1     0     0      0</a:t>
              </a:r>
              <a:endParaRPr lang="en-US" sz="2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505200" y="22860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0     0     1      1</a:t>
              </a:r>
              <a:endParaRPr lang="en-US" sz="2400" dirty="0"/>
            </a:p>
          </p:txBody>
        </p:sp>
      </p:grpSp>
      <p:sp>
        <p:nvSpPr>
          <p:cNvPr id="30" name="TextBox 29" descr=" 42"/>
          <p:cNvSpPr txBox="1"/>
          <p:nvPr/>
        </p:nvSpPr>
        <p:spPr>
          <a:xfrm>
            <a:off x="6629400" y="167193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Page Rank</a:t>
            </a:r>
            <a:endParaRPr lang="en-US" sz="2400" dirty="0"/>
          </a:p>
        </p:txBody>
      </p:sp>
      <p:sp>
        <p:nvSpPr>
          <p:cNvPr id="42" name="Double Bracket 41" descr=" 43"/>
          <p:cNvSpPr/>
          <p:nvPr/>
        </p:nvSpPr>
        <p:spPr>
          <a:xfrm>
            <a:off x="7010400" y="2133600"/>
            <a:ext cx="1219200" cy="1676400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 descr=" 44"/>
          <p:cNvSpPr txBox="1"/>
          <p:nvPr/>
        </p:nvSpPr>
        <p:spPr>
          <a:xfrm>
            <a:off x="4267200" y="3352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6" name="TextBox 35" descr=" 45"/>
          <p:cNvSpPr txBox="1"/>
          <p:nvPr/>
        </p:nvSpPr>
        <p:spPr>
          <a:xfrm>
            <a:off x="7315200" y="35052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5" name="TextBox 34" descr=" 46"/>
          <p:cNvSpPr txBox="1"/>
          <p:nvPr/>
        </p:nvSpPr>
        <p:spPr>
          <a:xfrm>
            <a:off x="7162800" y="2209800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0.035</a:t>
            </a:r>
          </a:p>
          <a:p>
            <a:r>
              <a:rPr lang="en-US" sz="2400" dirty="0" smtClean="0"/>
              <a:t>0.006</a:t>
            </a:r>
          </a:p>
          <a:p>
            <a:r>
              <a:rPr lang="en-US" sz="2400" dirty="0" smtClean="0"/>
              <a:t>0.008</a:t>
            </a:r>
          </a:p>
          <a:p>
            <a:r>
              <a:rPr lang="en-US" sz="2400" dirty="0" smtClean="0"/>
              <a:t>0.032</a:t>
            </a:r>
          </a:p>
        </p:txBody>
      </p:sp>
      <p:cxnSp>
        <p:nvCxnSpPr>
          <p:cNvPr id="47" name="Straight Arrow Connector 46" descr=" 47"/>
          <p:cNvCxnSpPr/>
          <p:nvPr/>
        </p:nvCxnSpPr>
        <p:spPr>
          <a:xfrm rot="5400000">
            <a:off x="2038350" y="2914650"/>
            <a:ext cx="304800" cy="266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Rectangle 33" descr=" 50"/>
          <p:cNvSpPr/>
          <p:nvPr/>
        </p:nvSpPr>
        <p:spPr>
          <a:xfrm>
            <a:off x="5372100" y="4002732"/>
            <a:ext cx="1981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</a:t>
            </a:r>
            <a:r>
              <a:rPr lang="en-US" sz="2400" dirty="0" smtClean="0"/>
              <a:t>pdate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P</a:t>
            </a:r>
            <a:r>
              <a:rPr lang="en-US" sz="2400" baseline="-25000" dirty="0" smtClean="0"/>
              <a:t>1</a:t>
            </a:r>
            <a:endParaRPr lang="en-US" dirty="0"/>
          </a:p>
        </p:txBody>
      </p:sp>
      <p:sp>
        <p:nvSpPr>
          <p:cNvPr id="3" name="Date Placeholder 2" descr="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A52E-6CA9-479E-BF27-035DDFDA7C49}" type="datetime1">
              <a:rPr lang="en-US" smtClean="0"/>
              <a:t>6/29/2012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39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100" dirty="0" smtClean="0"/>
              <a:t>Incremental Updates Using Consistent Snapshots</a:t>
            </a:r>
            <a:endParaRPr lang="en-US" sz="3100" dirty="0"/>
          </a:p>
        </p:txBody>
      </p:sp>
      <p:sp>
        <p:nvSpPr>
          <p:cNvPr id="5" name="Slide Number Placeholder 4" descr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8EC6-D295-4F89-A091-C15BA9D8AA8E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Oval 5" descr=" 6"/>
          <p:cNvSpPr/>
          <p:nvPr/>
        </p:nvSpPr>
        <p:spPr>
          <a:xfrm>
            <a:off x="1371600" y="2514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7" name="Oval 6" descr=" 7"/>
          <p:cNvSpPr/>
          <p:nvPr/>
        </p:nvSpPr>
        <p:spPr>
          <a:xfrm>
            <a:off x="1447800" y="3657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8" name="Oval 7" descr=" 8"/>
          <p:cNvSpPr/>
          <p:nvPr/>
        </p:nvSpPr>
        <p:spPr>
          <a:xfrm>
            <a:off x="1066800" y="3124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9" name="Oval 8" descr=" 9"/>
          <p:cNvSpPr/>
          <p:nvPr/>
        </p:nvSpPr>
        <p:spPr>
          <a:xfrm>
            <a:off x="1752600" y="3124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11" name="Straight Arrow Connector 10" descr=" 11"/>
          <p:cNvCxnSpPr>
            <a:stCxn id="6" idx="5"/>
            <a:endCxn id="9" idx="1"/>
          </p:cNvCxnSpPr>
          <p:nvPr/>
        </p:nvCxnSpPr>
        <p:spPr>
          <a:xfrm rot="16200000" flipH="1">
            <a:off x="1582504" y="2954104"/>
            <a:ext cx="340192" cy="1115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 descr=" 15"/>
          <p:cNvCxnSpPr>
            <a:stCxn id="6" idx="3"/>
            <a:endCxn id="8" idx="0"/>
          </p:cNvCxnSpPr>
          <p:nvPr/>
        </p:nvCxnSpPr>
        <p:spPr>
          <a:xfrm rot="5400000">
            <a:off x="1200150" y="2896954"/>
            <a:ext cx="284396" cy="170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 descr=" 17"/>
          <p:cNvCxnSpPr>
            <a:stCxn id="9" idx="4"/>
            <a:endCxn id="7" idx="7"/>
          </p:cNvCxnSpPr>
          <p:nvPr/>
        </p:nvCxnSpPr>
        <p:spPr>
          <a:xfrm rot="5400000">
            <a:off x="1753954" y="3524250"/>
            <a:ext cx="208196" cy="170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 descr=" 18"/>
          <p:cNvSpPr txBox="1"/>
          <p:nvPr/>
        </p:nvSpPr>
        <p:spPr>
          <a:xfrm>
            <a:off x="609600" y="16002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Web Graph</a:t>
            </a:r>
            <a:endParaRPr lang="en-US" sz="2400" dirty="0"/>
          </a:p>
        </p:txBody>
      </p:sp>
      <p:cxnSp>
        <p:nvCxnSpPr>
          <p:cNvPr id="20" name="Straight Arrow Connector 19" descr=" 20"/>
          <p:cNvCxnSpPr>
            <a:endCxn id="6" idx="1"/>
          </p:cNvCxnSpPr>
          <p:nvPr/>
        </p:nvCxnSpPr>
        <p:spPr>
          <a:xfrm rot="16200000" flipH="1">
            <a:off x="1066800" y="2209800"/>
            <a:ext cx="360596" cy="3605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 descr=" 22"/>
          <p:cNvCxnSpPr/>
          <p:nvPr/>
        </p:nvCxnSpPr>
        <p:spPr>
          <a:xfrm rot="16200000" flipH="1">
            <a:off x="685800" y="2895600"/>
            <a:ext cx="360596" cy="3605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 descr=" 23"/>
          <p:cNvCxnSpPr>
            <a:endCxn id="8" idx="2"/>
          </p:cNvCxnSpPr>
          <p:nvPr/>
        </p:nvCxnSpPr>
        <p:spPr>
          <a:xfrm flipV="1">
            <a:off x="685800" y="3314700"/>
            <a:ext cx="381000" cy="266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 descr=" 26"/>
          <p:cNvCxnSpPr>
            <a:endCxn id="6" idx="0"/>
          </p:cNvCxnSpPr>
          <p:nvPr/>
        </p:nvCxnSpPr>
        <p:spPr>
          <a:xfrm rot="5400000">
            <a:off x="1543050" y="2228850"/>
            <a:ext cx="304800" cy="266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TextBox 28" descr=" 29"/>
          <p:cNvSpPr txBox="1"/>
          <p:nvPr/>
        </p:nvSpPr>
        <p:spPr>
          <a:xfrm>
            <a:off x="0" y="28956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1" name="TextBox 30" descr=" 31"/>
          <p:cNvSpPr txBox="1"/>
          <p:nvPr/>
        </p:nvSpPr>
        <p:spPr>
          <a:xfrm>
            <a:off x="2286000" y="2971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2" name="TextBox 31" descr=" 32"/>
          <p:cNvSpPr txBox="1"/>
          <p:nvPr/>
        </p:nvSpPr>
        <p:spPr>
          <a:xfrm>
            <a:off x="3505200" y="16764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Adjacency Matrix</a:t>
            </a:r>
            <a:endParaRPr lang="en-US" sz="2400" dirty="0"/>
          </a:p>
        </p:txBody>
      </p:sp>
      <p:grpSp>
        <p:nvGrpSpPr>
          <p:cNvPr id="41" name="Group 40" descr=" 41"/>
          <p:cNvGrpSpPr/>
          <p:nvPr/>
        </p:nvGrpSpPr>
        <p:grpSpPr>
          <a:xfrm>
            <a:off x="3352800" y="2286000"/>
            <a:ext cx="2590800" cy="1524000"/>
            <a:chOff x="3352800" y="2286000"/>
            <a:chExt cx="2590800" cy="1524000"/>
          </a:xfrm>
        </p:grpSpPr>
        <p:sp>
          <p:nvSpPr>
            <p:cNvPr id="33" name="Double Bracket 32"/>
            <p:cNvSpPr/>
            <p:nvPr/>
          </p:nvSpPr>
          <p:spPr>
            <a:xfrm>
              <a:off x="3352800" y="2286000"/>
              <a:ext cx="2590800" cy="1524000"/>
            </a:xfrm>
            <a:prstGeom prst="bracketPair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505200" y="25908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0     0     0      0</a:t>
              </a:r>
              <a:endParaRPr lang="en-US" sz="2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505200" y="28956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1     0     0      0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05200" y="32004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1     0     0      0</a:t>
              </a:r>
              <a:endParaRPr lang="en-US" sz="2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505200" y="22860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0     0     1      1</a:t>
              </a:r>
              <a:endParaRPr lang="en-US" sz="2400" dirty="0"/>
            </a:p>
          </p:txBody>
        </p:sp>
      </p:grpSp>
      <p:sp>
        <p:nvSpPr>
          <p:cNvPr id="30" name="TextBox 29" descr=" 42"/>
          <p:cNvSpPr txBox="1"/>
          <p:nvPr/>
        </p:nvSpPr>
        <p:spPr>
          <a:xfrm>
            <a:off x="6629400" y="167193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Page Rank</a:t>
            </a:r>
            <a:endParaRPr lang="en-US" sz="2400" dirty="0"/>
          </a:p>
        </p:txBody>
      </p:sp>
      <p:sp>
        <p:nvSpPr>
          <p:cNvPr id="42" name="Double Bracket 41" descr=" 43"/>
          <p:cNvSpPr/>
          <p:nvPr/>
        </p:nvSpPr>
        <p:spPr>
          <a:xfrm>
            <a:off x="7010400" y="2133600"/>
            <a:ext cx="1219200" cy="1676400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 descr=" 44"/>
          <p:cNvSpPr txBox="1"/>
          <p:nvPr/>
        </p:nvSpPr>
        <p:spPr>
          <a:xfrm>
            <a:off x="4267200" y="3352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6" name="TextBox 35" descr=" 45"/>
          <p:cNvSpPr txBox="1"/>
          <p:nvPr/>
        </p:nvSpPr>
        <p:spPr>
          <a:xfrm>
            <a:off x="7315200" y="35052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5" name="TextBox 34" descr=" 46"/>
          <p:cNvSpPr txBox="1"/>
          <p:nvPr/>
        </p:nvSpPr>
        <p:spPr>
          <a:xfrm>
            <a:off x="7162800" y="2209800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0.035</a:t>
            </a:r>
          </a:p>
          <a:p>
            <a:r>
              <a:rPr lang="en-US" sz="2400" dirty="0" smtClean="0"/>
              <a:t>0.006</a:t>
            </a:r>
          </a:p>
          <a:p>
            <a:r>
              <a:rPr lang="en-US" sz="2400" dirty="0" smtClean="0"/>
              <a:t>0.008</a:t>
            </a:r>
          </a:p>
          <a:p>
            <a:r>
              <a:rPr lang="en-US" sz="2400" dirty="0" smtClean="0"/>
              <a:t>0.032</a:t>
            </a:r>
          </a:p>
        </p:txBody>
      </p:sp>
      <p:cxnSp>
        <p:nvCxnSpPr>
          <p:cNvPr id="47" name="Straight Arrow Connector 46" descr=" 47"/>
          <p:cNvCxnSpPr/>
          <p:nvPr/>
        </p:nvCxnSpPr>
        <p:spPr>
          <a:xfrm rot="5400000">
            <a:off x="2038350" y="2914650"/>
            <a:ext cx="304800" cy="266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 descr=" 53"/>
          <p:cNvCxnSpPr/>
          <p:nvPr/>
        </p:nvCxnSpPr>
        <p:spPr>
          <a:xfrm rot="16200000" flipH="1">
            <a:off x="1219200" y="3238500"/>
            <a:ext cx="7620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Date Placeholder 2" descr="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A52E-6CA9-479E-BF27-035DDFDA7C49}" type="datetime1">
              <a:rPr lang="en-US" smtClean="0"/>
              <a:t>6/29/2012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92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100" dirty="0" smtClean="0"/>
              <a:t>Incremental Updates Using Consistent Snapshots</a:t>
            </a:r>
            <a:endParaRPr lang="en-US" sz="3100" dirty="0"/>
          </a:p>
        </p:txBody>
      </p:sp>
      <p:sp>
        <p:nvSpPr>
          <p:cNvPr id="5" name="Slide Number Placeholder 4" descr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8EC6-D295-4F89-A091-C15BA9D8AA8E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Oval 5" descr=" 6"/>
          <p:cNvSpPr/>
          <p:nvPr/>
        </p:nvSpPr>
        <p:spPr>
          <a:xfrm>
            <a:off x="1371600" y="2514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7" name="Oval 6" descr=" 7"/>
          <p:cNvSpPr/>
          <p:nvPr/>
        </p:nvSpPr>
        <p:spPr>
          <a:xfrm>
            <a:off x="1447800" y="3657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8" name="Oval 7" descr=" 8"/>
          <p:cNvSpPr/>
          <p:nvPr/>
        </p:nvSpPr>
        <p:spPr>
          <a:xfrm>
            <a:off x="1066800" y="3124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9" name="Oval 8" descr=" 9"/>
          <p:cNvSpPr/>
          <p:nvPr/>
        </p:nvSpPr>
        <p:spPr>
          <a:xfrm>
            <a:off x="1752600" y="3124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11" name="Straight Arrow Connector 10" descr=" 11"/>
          <p:cNvCxnSpPr>
            <a:stCxn id="6" idx="5"/>
            <a:endCxn id="9" idx="1"/>
          </p:cNvCxnSpPr>
          <p:nvPr/>
        </p:nvCxnSpPr>
        <p:spPr>
          <a:xfrm rot="16200000" flipH="1">
            <a:off x="1582504" y="2954104"/>
            <a:ext cx="340192" cy="1115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 descr=" 15"/>
          <p:cNvCxnSpPr>
            <a:stCxn id="6" idx="3"/>
            <a:endCxn id="8" idx="0"/>
          </p:cNvCxnSpPr>
          <p:nvPr/>
        </p:nvCxnSpPr>
        <p:spPr>
          <a:xfrm rot="5400000">
            <a:off x="1200150" y="2896954"/>
            <a:ext cx="284396" cy="170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 descr=" 17"/>
          <p:cNvCxnSpPr>
            <a:stCxn id="9" idx="4"/>
            <a:endCxn id="7" idx="7"/>
          </p:cNvCxnSpPr>
          <p:nvPr/>
        </p:nvCxnSpPr>
        <p:spPr>
          <a:xfrm rot="5400000">
            <a:off x="1753954" y="3524250"/>
            <a:ext cx="208196" cy="170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 descr=" 18"/>
          <p:cNvSpPr txBox="1"/>
          <p:nvPr/>
        </p:nvSpPr>
        <p:spPr>
          <a:xfrm>
            <a:off x="609600" y="16002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Web Graph</a:t>
            </a:r>
            <a:endParaRPr lang="en-US" sz="2400" dirty="0"/>
          </a:p>
        </p:txBody>
      </p:sp>
      <p:cxnSp>
        <p:nvCxnSpPr>
          <p:cNvPr id="20" name="Straight Arrow Connector 19" descr=" 20"/>
          <p:cNvCxnSpPr>
            <a:endCxn id="6" idx="1"/>
          </p:cNvCxnSpPr>
          <p:nvPr/>
        </p:nvCxnSpPr>
        <p:spPr>
          <a:xfrm rot="16200000" flipH="1">
            <a:off x="1066800" y="2209800"/>
            <a:ext cx="360596" cy="3605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 descr=" 22"/>
          <p:cNvCxnSpPr/>
          <p:nvPr/>
        </p:nvCxnSpPr>
        <p:spPr>
          <a:xfrm rot="16200000" flipH="1">
            <a:off x="685800" y="2895600"/>
            <a:ext cx="360596" cy="3605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 descr=" 23"/>
          <p:cNvCxnSpPr>
            <a:endCxn id="8" idx="2"/>
          </p:cNvCxnSpPr>
          <p:nvPr/>
        </p:nvCxnSpPr>
        <p:spPr>
          <a:xfrm flipV="1">
            <a:off x="685800" y="3314700"/>
            <a:ext cx="381000" cy="266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 descr=" 26"/>
          <p:cNvCxnSpPr>
            <a:endCxn id="6" idx="0"/>
          </p:cNvCxnSpPr>
          <p:nvPr/>
        </p:nvCxnSpPr>
        <p:spPr>
          <a:xfrm rot="5400000">
            <a:off x="1543050" y="2228850"/>
            <a:ext cx="304800" cy="266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TextBox 28" descr=" 29"/>
          <p:cNvSpPr txBox="1"/>
          <p:nvPr/>
        </p:nvSpPr>
        <p:spPr>
          <a:xfrm>
            <a:off x="0" y="28956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1" name="TextBox 30" descr=" 31"/>
          <p:cNvSpPr txBox="1"/>
          <p:nvPr/>
        </p:nvSpPr>
        <p:spPr>
          <a:xfrm>
            <a:off x="2286000" y="2971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2" name="TextBox 31" descr=" 32"/>
          <p:cNvSpPr txBox="1"/>
          <p:nvPr/>
        </p:nvSpPr>
        <p:spPr>
          <a:xfrm>
            <a:off x="3505200" y="16764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Adjacency Matrix</a:t>
            </a:r>
            <a:endParaRPr lang="en-US" sz="2400" dirty="0"/>
          </a:p>
        </p:txBody>
      </p:sp>
      <p:grpSp>
        <p:nvGrpSpPr>
          <p:cNvPr id="41" name="Group 40" descr=" 41"/>
          <p:cNvGrpSpPr/>
          <p:nvPr/>
        </p:nvGrpSpPr>
        <p:grpSpPr>
          <a:xfrm>
            <a:off x="3352800" y="2286000"/>
            <a:ext cx="2590800" cy="1524000"/>
            <a:chOff x="3352800" y="2286000"/>
            <a:chExt cx="2590800" cy="1524000"/>
          </a:xfrm>
        </p:grpSpPr>
        <p:sp>
          <p:nvSpPr>
            <p:cNvPr id="33" name="Double Bracket 32"/>
            <p:cNvSpPr/>
            <p:nvPr/>
          </p:nvSpPr>
          <p:spPr>
            <a:xfrm>
              <a:off x="3352800" y="2286000"/>
              <a:ext cx="2590800" cy="1524000"/>
            </a:xfrm>
            <a:prstGeom prst="bracketPair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505200" y="25908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0     0     0      0</a:t>
              </a:r>
              <a:endParaRPr lang="en-US" sz="2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505200" y="28956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1     0     0      0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05200" y="32004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1     0     0      0</a:t>
              </a:r>
              <a:endParaRPr lang="en-US" sz="2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505200" y="22860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0     0     1      1</a:t>
              </a:r>
              <a:endParaRPr lang="en-US" sz="2400" dirty="0"/>
            </a:p>
          </p:txBody>
        </p:sp>
      </p:grpSp>
      <p:sp>
        <p:nvSpPr>
          <p:cNvPr id="30" name="TextBox 29" descr=" 42"/>
          <p:cNvSpPr txBox="1"/>
          <p:nvPr/>
        </p:nvSpPr>
        <p:spPr>
          <a:xfrm>
            <a:off x="6629400" y="167193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Page Rank</a:t>
            </a:r>
            <a:endParaRPr lang="en-US" sz="2400" dirty="0"/>
          </a:p>
        </p:txBody>
      </p:sp>
      <p:sp>
        <p:nvSpPr>
          <p:cNvPr id="42" name="Double Bracket 41" descr=" 43"/>
          <p:cNvSpPr/>
          <p:nvPr/>
        </p:nvSpPr>
        <p:spPr>
          <a:xfrm>
            <a:off x="7010400" y="2133600"/>
            <a:ext cx="1219200" cy="1676400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 descr=" 44"/>
          <p:cNvSpPr txBox="1"/>
          <p:nvPr/>
        </p:nvSpPr>
        <p:spPr>
          <a:xfrm>
            <a:off x="4267200" y="3352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6" name="TextBox 35" descr=" 45"/>
          <p:cNvSpPr txBox="1"/>
          <p:nvPr/>
        </p:nvSpPr>
        <p:spPr>
          <a:xfrm>
            <a:off x="7315200" y="35052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5" name="TextBox 34" descr=" 46"/>
          <p:cNvSpPr txBox="1"/>
          <p:nvPr/>
        </p:nvSpPr>
        <p:spPr>
          <a:xfrm>
            <a:off x="7162800" y="2209800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0.035</a:t>
            </a:r>
          </a:p>
          <a:p>
            <a:r>
              <a:rPr lang="en-US" sz="2400" dirty="0" smtClean="0"/>
              <a:t>0.006</a:t>
            </a:r>
          </a:p>
          <a:p>
            <a:r>
              <a:rPr lang="en-US" sz="2400" dirty="0" smtClean="0"/>
              <a:t>0.008</a:t>
            </a:r>
          </a:p>
          <a:p>
            <a:r>
              <a:rPr lang="en-US" sz="2400" dirty="0" smtClean="0"/>
              <a:t>0.032</a:t>
            </a:r>
          </a:p>
        </p:txBody>
      </p:sp>
      <p:cxnSp>
        <p:nvCxnSpPr>
          <p:cNvPr id="47" name="Straight Arrow Connector 46" descr=" 47"/>
          <p:cNvCxnSpPr/>
          <p:nvPr/>
        </p:nvCxnSpPr>
        <p:spPr>
          <a:xfrm rot="5400000">
            <a:off x="2038350" y="2914650"/>
            <a:ext cx="304800" cy="266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 descr=" 53"/>
          <p:cNvCxnSpPr/>
          <p:nvPr/>
        </p:nvCxnSpPr>
        <p:spPr>
          <a:xfrm rot="16200000" flipH="1">
            <a:off x="1219200" y="3238500"/>
            <a:ext cx="7620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4" name="Group 33" descr=" 54"/>
          <p:cNvGrpSpPr/>
          <p:nvPr/>
        </p:nvGrpSpPr>
        <p:grpSpPr>
          <a:xfrm>
            <a:off x="3505200" y="4343400"/>
            <a:ext cx="2590800" cy="1524000"/>
            <a:chOff x="3352800" y="2286000"/>
            <a:chExt cx="2590800" cy="1524000"/>
          </a:xfrm>
        </p:grpSpPr>
        <p:sp>
          <p:nvSpPr>
            <p:cNvPr id="45" name="Double Bracket 44"/>
            <p:cNvSpPr/>
            <p:nvPr/>
          </p:nvSpPr>
          <p:spPr>
            <a:xfrm>
              <a:off x="3352800" y="2286000"/>
              <a:ext cx="2590800" cy="1524000"/>
            </a:xfrm>
            <a:prstGeom prst="bracketPair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505200" y="25908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0     0     0      0</a:t>
              </a:r>
              <a:endParaRPr lang="en-US" sz="24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505200" y="28956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1     0     0      0</a:t>
              </a:r>
              <a:endParaRPr lang="en-US" sz="24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505200" y="32004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1     0     0      0</a:t>
              </a:r>
              <a:endParaRPr lang="en-US" sz="24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505200" y="22860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     </a:t>
              </a:r>
              <a:r>
                <a:rPr lang="en-US" sz="2400" dirty="0" smtClean="0">
                  <a:solidFill>
                    <a:srgbClr val="FF0000"/>
                  </a:solidFill>
                </a:rPr>
                <a:t>1 </a:t>
              </a:r>
              <a:r>
                <a:rPr lang="en-US" sz="2400" dirty="0" smtClean="0"/>
                <a:t>    1      1</a:t>
              </a:r>
              <a:endParaRPr lang="en-US" sz="2400" dirty="0"/>
            </a:p>
          </p:txBody>
        </p:sp>
      </p:grpSp>
      <p:sp>
        <p:nvSpPr>
          <p:cNvPr id="51" name="Rectangle 50" descr=" 62"/>
          <p:cNvSpPr/>
          <p:nvPr/>
        </p:nvSpPr>
        <p:spPr>
          <a:xfrm>
            <a:off x="1401996" y="4368800"/>
            <a:ext cx="1981200" cy="1143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onchange</a:t>
            </a:r>
            <a:r>
              <a:rPr lang="en-US" sz="2400" dirty="0" smtClean="0"/>
              <a:t>(M</a:t>
            </a:r>
            <a:r>
              <a:rPr lang="en-US" sz="2400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Date Placeholder 2" descr="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A52E-6CA9-479E-BF27-035DDFDA7C49}" type="datetime1">
              <a:rPr lang="en-US" smtClean="0"/>
              <a:t>6/29/2012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46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Breadth-first Search </a:t>
            </a:r>
            <a:r>
              <a:rPr lang="en-US" dirty="0"/>
              <a:t>U</a:t>
            </a:r>
            <a:r>
              <a:rPr lang="en-US" dirty="0" smtClean="0"/>
              <a:t>sing Matrices</a:t>
            </a:r>
            <a:endParaRPr lang="en-US" dirty="0"/>
          </a:p>
        </p:txBody>
      </p:sp>
      <p:sp>
        <p:nvSpPr>
          <p:cNvPr id="7" name="Content Placeholder 2" descr=" 7"/>
          <p:cNvSpPr txBox="1">
            <a:spLocks/>
          </p:cNvSpPr>
          <p:nvPr/>
        </p:nvSpPr>
        <p:spPr>
          <a:xfrm>
            <a:off x="657360" y="5181600"/>
            <a:ext cx="4114800" cy="10149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200" dirty="0" smtClean="0">
                <a:latin typeface="Gill Sans MT" pitchFamily="34" charset="0"/>
                <a:ea typeface="Verdana" pitchFamily="34" charset="0"/>
                <a:cs typeface="Verdana" pitchFamily="34" charset="0"/>
              </a:rPr>
              <a:t>G </a:t>
            </a:r>
            <a:r>
              <a:rPr lang="en-US" sz="2200" dirty="0">
                <a:latin typeface="Gill Sans MT" pitchFamily="34" charset="0"/>
                <a:ea typeface="Verdana" pitchFamily="34" charset="0"/>
                <a:cs typeface="Verdana" pitchFamily="34" charset="0"/>
              </a:rPr>
              <a:t>= adjacency </a:t>
            </a:r>
            <a:r>
              <a:rPr lang="en-US" sz="2200" dirty="0" smtClean="0">
                <a:latin typeface="Gill Sans MT" pitchFamily="34" charset="0"/>
                <a:ea typeface="Verdana" pitchFamily="34" charset="0"/>
                <a:cs typeface="Verdana" pitchFamily="34" charset="0"/>
              </a:rPr>
              <a:t>matrix </a:t>
            </a:r>
          </a:p>
          <a:p>
            <a:pPr>
              <a:buNone/>
            </a:pPr>
            <a:r>
              <a:rPr lang="en-US" sz="2200" dirty="0" smtClean="0">
                <a:latin typeface="Gill Sans MT" pitchFamily="34" charset="0"/>
                <a:ea typeface="Verdana" pitchFamily="34" charset="0"/>
                <a:cs typeface="Verdana" pitchFamily="34" charset="0"/>
              </a:rPr>
              <a:t>X = </a:t>
            </a:r>
            <a:r>
              <a:rPr lang="en-US" sz="2200" dirty="0">
                <a:latin typeface="Gill Sans MT" pitchFamily="34" charset="0"/>
                <a:ea typeface="Verdana" pitchFamily="34" charset="0"/>
                <a:cs typeface="Verdana" pitchFamily="34" charset="0"/>
              </a:rPr>
              <a:t>BFS </a:t>
            </a:r>
            <a:r>
              <a:rPr lang="en-US" sz="2200" dirty="0" smtClean="0">
                <a:latin typeface="Gill Sans MT" pitchFamily="34" charset="0"/>
                <a:ea typeface="Verdana" pitchFamily="34" charset="0"/>
                <a:cs typeface="Verdana" pitchFamily="34" charset="0"/>
              </a:rPr>
              <a:t>vector</a:t>
            </a:r>
          </a:p>
        </p:txBody>
      </p:sp>
      <p:sp>
        <p:nvSpPr>
          <p:cNvPr id="9" name="Date Placeholder 8" descr="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1EE3-CAF1-4275-8A5F-70ECE4B330A6}" type="datetime1">
              <a:rPr lang="en-US" smtClean="0"/>
              <a:t>6/29/2012</a:t>
            </a:fld>
            <a:endParaRPr lang="en-US"/>
          </a:p>
        </p:txBody>
      </p:sp>
      <p:sp>
        <p:nvSpPr>
          <p:cNvPr id="10" name="Slide Number Placeholder 9" descr="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11" name="Table 10" descr="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22844"/>
              </p:ext>
            </p:extLst>
          </p:nvPr>
        </p:nvGraphicFramePr>
        <p:xfrm>
          <a:off x="809760" y="3119526"/>
          <a:ext cx="1600200" cy="18287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/>
                <a:gridCol w="266700"/>
                <a:gridCol w="266700"/>
                <a:gridCol w="266700"/>
                <a:gridCol w="266700"/>
                <a:gridCol w="266700"/>
              </a:tblGrid>
              <a:tr h="27896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B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E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996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0996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B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0996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0996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0996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E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 descr="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021590"/>
              </p:ext>
            </p:extLst>
          </p:nvPr>
        </p:nvGraphicFramePr>
        <p:xfrm>
          <a:off x="1114560" y="2738527"/>
          <a:ext cx="129540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"/>
                <a:gridCol w="259080"/>
                <a:gridCol w="259080"/>
                <a:gridCol w="259080"/>
                <a:gridCol w="25908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3" name="Group 12" descr=" 13"/>
          <p:cNvGrpSpPr/>
          <p:nvPr/>
        </p:nvGrpSpPr>
        <p:grpSpPr>
          <a:xfrm>
            <a:off x="1114560" y="1824126"/>
            <a:ext cx="1219200" cy="762000"/>
            <a:chOff x="1143000" y="1295400"/>
            <a:chExt cx="1219200" cy="762000"/>
          </a:xfrm>
        </p:grpSpPr>
        <p:sp>
          <p:nvSpPr>
            <p:cNvPr id="14" name="Oval 13"/>
            <p:cNvSpPr/>
            <p:nvPr/>
          </p:nvSpPr>
          <p:spPr>
            <a:xfrm>
              <a:off x="1143000" y="15240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Arrow Connector 14"/>
            <p:cNvCxnSpPr>
              <a:stCxn id="14" idx="6"/>
              <a:endCxn id="20" idx="2"/>
            </p:cNvCxnSpPr>
            <p:nvPr/>
          </p:nvCxnSpPr>
          <p:spPr>
            <a:xfrm flipV="1">
              <a:off x="1371600" y="1409700"/>
              <a:ext cx="228600" cy="2286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4" idx="6"/>
              <a:endCxn id="21" idx="2"/>
            </p:cNvCxnSpPr>
            <p:nvPr/>
          </p:nvCxnSpPr>
          <p:spPr>
            <a:xfrm>
              <a:off x="1371600" y="1638300"/>
              <a:ext cx="22860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21" idx="0"/>
              <a:endCxn id="20" idx="4"/>
            </p:cNvCxnSpPr>
            <p:nvPr/>
          </p:nvCxnSpPr>
          <p:spPr>
            <a:xfrm flipV="1">
              <a:off x="1714500" y="1524000"/>
              <a:ext cx="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20" idx="6"/>
              <a:endCxn id="22" idx="2"/>
            </p:cNvCxnSpPr>
            <p:nvPr/>
          </p:nvCxnSpPr>
          <p:spPr>
            <a:xfrm>
              <a:off x="1828800" y="1409700"/>
              <a:ext cx="3048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2" idx="4"/>
              <a:endCxn id="23" idx="0"/>
            </p:cNvCxnSpPr>
            <p:nvPr/>
          </p:nvCxnSpPr>
          <p:spPr>
            <a:xfrm>
              <a:off x="2247900" y="1524000"/>
              <a:ext cx="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1600200" y="12954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B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1600200" y="18288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133600" y="12954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2133600" y="18288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E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" name="TextBox 23" descr=" 24"/>
          <p:cNvSpPr txBox="1"/>
          <p:nvPr/>
        </p:nvSpPr>
        <p:spPr>
          <a:xfrm>
            <a:off x="733560" y="273852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5" name="TextBox 24" descr=" 25"/>
          <p:cNvSpPr txBox="1"/>
          <p:nvPr/>
        </p:nvSpPr>
        <p:spPr>
          <a:xfrm>
            <a:off x="2943360" y="4121793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6" name="Straight Arrow Connector 25" descr=" 26"/>
          <p:cNvCxnSpPr/>
          <p:nvPr/>
        </p:nvCxnSpPr>
        <p:spPr>
          <a:xfrm flipH="1">
            <a:off x="2486160" y="4338725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 descr=" 3"/>
          <p:cNvSpPr txBox="1"/>
          <p:nvPr/>
        </p:nvSpPr>
        <p:spPr>
          <a:xfrm>
            <a:off x="3600450" y="5150091"/>
            <a:ext cx="31623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dirty="0">
                <a:solidFill>
                  <a:prstClr val="black"/>
                </a:solidFill>
                <a:latin typeface="Gill Sans MT" pitchFamily="34" charset="0"/>
                <a:ea typeface="Verdana" pitchFamily="34" charset="0"/>
                <a:cs typeface="Verdana" pitchFamily="34" charset="0"/>
              </a:rPr>
              <a:t>Simplified algorithm:  </a:t>
            </a:r>
          </a:p>
          <a:p>
            <a:pPr lvl="0"/>
            <a:r>
              <a:rPr lang="en-US" sz="2200" dirty="0">
                <a:solidFill>
                  <a:srgbClr val="C00000"/>
                </a:solidFill>
                <a:latin typeface="Gill Sans MT" pitchFamily="34" charset="0"/>
                <a:ea typeface="Verdana" pitchFamily="34" charset="0"/>
                <a:cs typeface="Verdana" pitchFamily="34" charset="0"/>
              </a:rPr>
              <a:t>repeat { </a:t>
            </a:r>
            <a:r>
              <a:rPr lang="en-US" sz="2200" dirty="0" smtClean="0">
                <a:solidFill>
                  <a:srgbClr val="C00000"/>
                </a:solidFill>
                <a:latin typeface="Gill Sans MT" pitchFamily="34" charset="0"/>
                <a:ea typeface="Verdana" pitchFamily="34" charset="0"/>
                <a:cs typeface="Verdana" pitchFamily="34" charset="0"/>
              </a:rPr>
              <a:t>X = G*X </a:t>
            </a:r>
            <a:r>
              <a:rPr lang="en-US" sz="2200" dirty="0">
                <a:solidFill>
                  <a:srgbClr val="C00000"/>
                </a:solidFill>
                <a:latin typeface="Gill Sans MT" pitchFamily="34" charset="0"/>
                <a:ea typeface="Verdana" pitchFamily="34" charset="0"/>
                <a:cs typeface="Verdana" pitchFamily="34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62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100" dirty="0" smtClean="0"/>
              <a:t>Incremental Updates Using Consistent Snapshots</a:t>
            </a:r>
            <a:endParaRPr lang="en-US" sz="3100" dirty="0"/>
          </a:p>
        </p:txBody>
      </p:sp>
      <p:sp>
        <p:nvSpPr>
          <p:cNvPr id="5" name="Slide Number Placeholder 4" descr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8EC6-D295-4F89-A091-C15BA9D8AA8E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Oval 5" descr=" 6"/>
          <p:cNvSpPr/>
          <p:nvPr/>
        </p:nvSpPr>
        <p:spPr>
          <a:xfrm>
            <a:off x="1371600" y="2514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7" name="Oval 6" descr=" 7"/>
          <p:cNvSpPr/>
          <p:nvPr/>
        </p:nvSpPr>
        <p:spPr>
          <a:xfrm>
            <a:off x="1447800" y="3657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8" name="Oval 7" descr=" 8"/>
          <p:cNvSpPr/>
          <p:nvPr/>
        </p:nvSpPr>
        <p:spPr>
          <a:xfrm>
            <a:off x="1066800" y="3124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9" name="Oval 8" descr=" 9"/>
          <p:cNvSpPr/>
          <p:nvPr/>
        </p:nvSpPr>
        <p:spPr>
          <a:xfrm>
            <a:off x="1752600" y="3124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11" name="Straight Arrow Connector 10" descr=" 11"/>
          <p:cNvCxnSpPr>
            <a:stCxn id="6" idx="5"/>
            <a:endCxn id="9" idx="1"/>
          </p:cNvCxnSpPr>
          <p:nvPr/>
        </p:nvCxnSpPr>
        <p:spPr>
          <a:xfrm rot="16200000" flipH="1">
            <a:off x="1582504" y="2954104"/>
            <a:ext cx="340192" cy="1115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 descr=" 15"/>
          <p:cNvCxnSpPr>
            <a:stCxn id="6" idx="3"/>
            <a:endCxn id="8" idx="0"/>
          </p:cNvCxnSpPr>
          <p:nvPr/>
        </p:nvCxnSpPr>
        <p:spPr>
          <a:xfrm rot="5400000">
            <a:off x="1200150" y="2896954"/>
            <a:ext cx="284396" cy="170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 descr=" 17"/>
          <p:cNvCxnSpPr>
            <a:stCxn id="9" idx="4"/>
            <a:endCxn id="7" idx="7"/>
          </p:cNvCxnSpPr>
          <p:nvPr/>
        </p:nvCxnSpPr>
        <p:spPr>
          <a:xfrm rot="5400000">
            <a:off x="1753954" y="3524250"/>
            <a:ext cx="208196" cy="170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 descr=" 18"/>
          <p:cNvSpPr txBox="1"/>
          <p:nvPr/>
        </p:nvSpPr>
        <p:spPr>
          <a:xfrm>
            <a:off x="609600" y="16002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Web Graph</a:t>
            </a:r>
            <a:endParaRPr lang="en-US" sz="2400" dirty="0"/>
          </a:p>
        </p:txBody>
      </p:sp>
      <p:cxnSp>
        <p:nvCxnSpPr>
          <p:cNvPr id="20" name="Straight Arrow Connector 19" descr=" 20"/>
          <p:cNvCxnSpPr>
            <a:endCxn id="6" idx="1"/>
          </p:cNvCxnSpPr>
          <p:nvPr/>
        </p:nvCxnSpPr>
        <p:spPr>
          <a:xfrm rot="16200000" flipH="1">
            <a:off x="1066800" y="2209800"/>
            <a:ext cx="360596" cy="3605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 descr=" 22"/>
          <p:cNvCxnSpPr/>
          <p:nvPr/>
        </p:nvCxnSpPr>
        <p:spPr>
          <a:xfrm rot="16200000" flipH="1">
            <a:off x="685800" y="2895600"/>
            <a:ext cx="360596" cy="3605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 descr=" 23"/>
          <p:cNvCxnSpPr>
            <a:endCxn id="8" idx="2"/>
          </p:cNvCxnSpPr>
          <p:nvPr/>
        </p:nvCxnSpPr>
        <p:spPr>
          <a:xfrm flipV="1">
            <a:off x="685800" y="3314700"/>
            <a:ext cx="381000" cy="266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 descr=" 26"/>
          <p:cNvCxnSpPr>
            <a:endCxn id="6" idx="0"/>
          </p:cNvCxnSpPr>
          <p:nvPr/>
        </p:nvCxnSpPr>
        <p:spPr>
          <a:xfrm rot="5400000">
            <a:off x="1543050" y="2228850"/>
            <a:ext cx="304800" cy="266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TextBox 28" descr=" 29"/>
          <p:cNvSpPr txBox="1"/>
          <p:nvPr/>
        </p:nvSpPr>
        <p:spPr>
          <a:xfrm>
            <a:off x="0" y="28956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1" name="TextBox 30" descr=" 31"/>
          <p:cNvSpPr txBox="1"/>
          <p:nvPr/>
        </p:nvSpPr>
        <p:spPr>
          <a:xfrm>
            <a:off x="2286000" y="2971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2" name="TextBox 31" descr=" 32"/>
          <p:cNvSpPr txBox="1"/>
          <p:nvPr/>
        </p:nvSpPr>
        <p:spPr>
          <a:xfrm>
            <a:off x="3505200" y="16764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Adjacency Matrix</a:t>
            </a:r>
            <a:endParaRPr lang="en-US" sz="2400" dirty="0"/>
          </a:p>
        </p:txBody>
      </p:sp>
      <p:grpSp>
        <p:nvGrpSpPr>
          <p:cNvPr id="41" name="Group 40" descr=" 41"/>
          <p:cNvGrpSpPr/>
          <p:nvPr/>
        </p:nvGrpSpPr>
        <p:grpSpPr>
          <a:xfrm>
            <a:off x="3352800" y="2286000"/>
            <a:ext cx="2590800" cy="1524000"/>
            <a:chOff x="3352800" y="2286000"/>
            <a:chExt cx="2590800" cy="1524000"/>
          </a:xfrm>
        </p:grpSpPr>
        <p:sp>
          <p:nvSpPr>
            <p:cNvPr id="33" name="Double Bracket 32"/>
            <p:cNvSpPr/>
            <p:nvPr/>
          </p:nvSpPr>
          <p:spPr>
            <a:xfrm>
              <a:off x="3352800" y="2286000"/>
              <a:ext cx="2590800" cy="1524000"/>
            </a:xfrm>
            <a:prstGeom prst="bracketPair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505200" y="25908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0     0     0      0</a:t>
              </a:r>
              <a:endParaRPr lang="en-US" sz="2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505200" y="28956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1     0     0      0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05200" y="32004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1     0     0      0</a:t>
              </a:r>
              <a:endParaRPr lang="en-US" sz="2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505200" y="22860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0     0     1      1</a:t>
              </a:r>
              <a:endParaRPr lang="en-US" sz="2400" dirty="0"/>
            </a:p>
          </p:txBody>
        </p:sp>
      </p:grpSp>
      <p:sp>
        <p:nvSpPr>
          <p:cNvPr id="30" name="TextBox 29" descr=" 42"/>
          <p:cNvSpPr txBox="1"/>
          <p:nvPr/>
        </p:nvSpPr>
        <p:spPr>
          <a:xfrm>
            <a:off x="6629400" y="167193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Page Rank</a:t>
            </a:r>
            <a:endParaRPr lang="en-US" sz="2400" dirty="0"/>
          </a:p>
        </p:txBody>
      </p:sp>
      <p:sp>
        <p:nvSpPr>
          <p:cNvPr id="42" name="Double Bracket 41" descr=" 43"/>
          <p:cNvSpPr/>
          <p:nvPr/>
        </p:nvSpPr>
        <p:spPr>
          <a:xfrm>
            <a:off x="7010400" y="2133600"/>
            <a:ext cx="1219200" cy="1676400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 descr=" 44"/>
          <p:cNvSpPr txBox="1"/>
          <p:nvPr/>
        </p:nvSpPr>
        <p:spPr>
          <a:xfrm>
            <a:off x="4267200" y="3352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6" name="TextBox 35" descr=" 45"/>
          <p:cNvSpPr txBox="1"/>
          <p:nvPr/>
        </p:nvSpPr>
        <p:spPr>
          <a:xfrm>
            <a:off x="7315200" y="35052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5" name="TextBox 34" descr=" 46"/>
          <p:cNvSpPr txBox="1"/>
          <p:nvPr/>
        </p:nvSpPr>
        <p:spPr>
          <a:xfrm>
            <a:off x="7162800" y="2209800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0.035</a:t>
            </a:r>
          </a:p>
          <a:p>
            <a:r>
              <a:rPr lang="en-US" sz="2400" dirty="0" smtClean="0"/>
              <a:t>0.006</a:t>
            </a:r>
          </a:p>
          <a:p>
            <a:r>
              <a:rPr lang="en-US" sz="2400" dirty="0" smtClean="0"/>
              <a:t>0.008</a:t>
            </a:r>
          </a:p>
          <a:p>
            <a:r>
              <a:rPr lang="en-US" sz="2400" dirty="0" smtClean="0"/>
              <a:t>0.032</a:t>
            </a:r>
          </a:p>
        </p:txBody>
      </p:sp>
      <p:cxnSp>
        <p:nvCxnSpPr>
          <p:cNvPr id="47" name="Straight Arrow Connector 46" descr=" 47"/>
          <p:cNvCxnSpPr/>
          <p:nvPr/>
        </p:nvCxnSpPr>
        <p:spPr>
          <a:xfrm rot="5400000">
            <a:off x="2038350" y="2914650"/>
            <a:ext cx="304800" cy="266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 descr=" 53"/>
          <p:cNvCxnSpPr/>
          <p:nvPr/>
        </p:nvCxnSpPr>
        <p:spPr>
          <a:xfrm rot="16200000" flipH="1">
            <a:off x="1219200" y="3238500"/>
            <a:ext cx="7620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4" name="Group 33" descr=" 54"/>
          <p:cNvGrpSpPr/>
          <p:nvPr/>
        </p:nvGrpSpPr>
        <p:grpSpPr>
          <a:xfrm>
            <a:off x="3505200" y="4343400"/>
            <a:ext cx="2590800" cy="1524000"/>
            <a:chOff x="3352800" y="2286000"/>
            <a:chExt cx="2590800" cy="1524000"/>
          </a:xfrm>
        </p:grpSpPr>
        <p:sp>
          <p:nvSpPr>
            <p:cNvPr id="45" name="Double Bracket 44"/>
            <p:cNvSpPr/>
            <p:nvPr/>
          </p:nvSpPr>
          <p:spPr>
            <a:xfrm>
              <a:off x="3352800" y="2286000"/>
              <a:ext cx="2590800" cy="1524000"/>
            </a:xfrm>
            <a:prstGeom prst="bracketPair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505200" y="25908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0     0     0      0</a:t>
              </a:r>
              <a:endParaRPr lang="en-US" sz="24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505200" y="28956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1     0     0      0</a:t>
              </a:r>
              <a:endParaRPr lang="en-US" sz="24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505200" y="32004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1     0     0      0</a:t>
              </a:r>
              <a:endParaRPr lang="en-US" sz="24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505200" y="22860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     </a:t>
              </a:r>
              <a:r>
                <a:rPr lang="en-US" sz="2400" dirty="0" smtClean="0">
                  <a:solidFill>
                    <a:srgbClr val="FF0000"/>
                  </a:solidFill>
                </a:rPr>
                <a:t>1 </a:t>
              </a:r>
              <a:r>
                <a:rPr lang="en-US" sz="2400" dirty="0" smtClean="0"/>
                <a:t>    1      1</a:t>
              </a:r>
              <a:endParaRPr lang="en-US" sz="2400" dirty="0"/>
            </a:p>
          </p:txBody>
        </p:sp>
      </p:grpSp>
      <p:sp>
        <p:nvSpPr>
          <p:cNvPr id="52" name="Double Bracket 51" descr=" 60"/>
          <p:cNvSpPr/>
          <p:nvPr/>
        </p:nvSpPr>
        <p:spPr>
          <a:xfrm>
            <a:off x="7086600" y="4267200"/>
            <a:ext cx="1219200" cy="1676400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 descr=" 61"/>
          <p:cNvSpPr txBox="1"/>
          <p:nvPr/>
        </p:nvSpPr>
        <p:spPr>
          <a:xfrm>
            <a:off x="7239000" y="4343400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0.035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0.028</a:t>
            </a:r>
          </a:p>
          <a:p>
            <a:r>
              <a:rPr lang="en-US" sz="2400" dirty="0" smtClean="0"/>
              <a:t>0.008</a:t>
            </a:r>
          </a:p>
          <a:p>
            <a:r>
              <a:rPr lang="en-US" sz="2400" dirty="0" smtClean="0"/>
              <a:t>0.032</a:t>
            </a:r>
          </a:p>
        </p:txBody>
      </p:sp>
      <p:sp>
        <p:nvSpPr>
          <p:cNvPr id="53" name="Rectangle 52" descr=" 64"/>
          <p:cNvSpPr/>
          <p:nvPr/>
        </p:nvSpPr>
        <p:spPr>
          <a:xfrm>
            <a:off x="5372100" y="3338105"/>
            <a:ext cx="1981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update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P</a:t>
            </a:r>
            <a:r>
              <a:rPr lang="en-US" sz="2400" baseline="-25000" dirty="0" smtClean="0"/>
              <a:t>2</a:t>
            </a:r>
            <a:endParaRPr lang="en-US" dirty="0"/>
          </a:p>
        </p:txBody>
      </p:sp>
      <p:sp>
        <p:nvSpPr>
          <p:cNvPr id="3" name="Date Placeholder 2" descr="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A52E-6CA9-479E-BF27-035DDFDA7C49}" type="datetime1">
              <a:rPr lang="en-US" smtClean="0"/>
              <a:t>6/29/2012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18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Versioned Distributed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Mechanics of versioning</a:t>
            </a:r>
          </a:p>
          <a:p>
            <a:pPr lvl="1"/>
            <a:r>
              <a:rPr lang="en-US" i="1" dirty="0">
                <a:solidFill>
                  <a:srgbClr val="C00000"/>
                </a:solidFill>
              </a:rPr>
              <a:t>update</a:t>
            </a:r>
            <a:r>
              <a:rPr lang="en-US" i="1" dirty="0"/>
              <a:t>: </a:t>
            </a:r>
            <a:r>
              <a:rPr lang="en-US" dirty="0"/>
              <a:t>Increment version number</a:t>
            </a:r>
            <a:endParaRPr lang="en-US" i="1" dirty="0"/>
          </a:p>
          <a:p>
            <a:pPr lvl="1"/>
            <a:r>
              <a:rPr lang="en-US" i="1" dirty="0" err="1">
                <a:solidFill>
                  <a:srgbClr val="C00000"/>
                </a:solidFill>
              </a:rPr>
              <a:t>onchange</a:t>
            </a:r>
            <a:r>
              <a:rPr lang="en-US" i="1" dirty="0"/>
              <a:t>:</a:t>
            </a:r>
            <a:r>
              <a:rPr lang="en-US" dirty="0"/>
              <a:t> Bind a version number for the array before executing the </a:t>
            </a:r>
            <a:r>
              <a:rPr lang="en-US" dirty="0" smtClean="0"/>
              <a:t>handler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8EC6-D295-4F89-A091-C15BA9D8AA8E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26B3-BCFD-4885-92F0-0C7412E9D243}" type="datetime1">
              <a:rPr lang="en-US" smtClean="0"/>
              <a:t>6/29/2012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Motivation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Programming model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Design</a:t>
            </a:r>
          </a:p>
          <a:p>
            <a:r>
              <a:rPr lang="en-US" dirty="0"/>
              <a:t>Applications and Results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C1E9-CC83-4A7C-BC01-97AFB06D7C6E}" type="datetime1">
              <a:rPr lang="en-US" smtClean="0"/>
              <a:t>6/29/2012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1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Implemented in Presto</a:t>
            </a:r>
            <a:endParaRPr lang="en-US" dirty="0"/>
          </a:p>
        </p:txBody>
      </p:sp>
      <p:graphicFrame>
        <p:nvGraphicFramePr>
          <p:cNvPr id="5" name="Table 4" descr="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96901"/>
              </p:ext>
            </p:extLst>
          </p:nvPr>
        </p:nvGraphicFramePr>
        <p:xfrm>
          <a:off x="838200" y="1676403"/>
          <a:ext cx="7275870" cy="4724396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607539"/>
                <a:gridCol w="2972031"/>
                <a:gridCol w="1696300"/>
              </a:tblGrid>
              <a:tr h="50228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Algorithm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Presto LOC</a:t>
                      </a:r>
                      <a:endParaRPr lang="en-US" dirty="0"/>
                    </a:p>
                  </a:txBody>
                  <a:tcPr anchor="ctr"/>
                </a:tc>
              </a:tr>
              <a:tr h="50228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PageRank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Eigenvector calculation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 anchor="ctr"/>
                </a:tc>
              </a:tr>
              <a:tr h="619971">
                <a:tc>
                  <a:txBody>
                    <a:bodyPr/>
                    <a:lstStyle/>
                    <a:p>
                      <a:r>
                        <a:rPr lang="en-US" dirty="0" smtClean="0"/>
                        <a:t>Triangle</a:t>
                      </a:r>
                      <a:r>
                        <a:rPr lang="en-US" baseline="0" dirty="0" smtClean="0"/>
                        <a:t> counting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Top-K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eigenvalues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121</a:t>
                      </a:r>
                      <a:endParaRPr lang="en-US" dirty="0"/>
                    </a:p>
                  </a:txBody>
                  <a:tcPr anchor="ctr"/>
                </a:tc>
              </a:tr>
              <a:tr h="619971">
                <a:tc>
                  <a:txBody>
                    <a:bodyPr/>
                    <a:lstStyle/>
                    <a:p>
                      <a:r>
                        <a:rPr lang="en-US" dirty="0" smtClean="0"/>
                        <a:t>Netflix recommendation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Matrix factorization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 anchor="ctr"/>
                </a:tc>
              </a:tr>
              <a:tr h="619971">
                <a:tc>
                  <a:txBody>
                    <a:bodyPr/>
                    <a:lstStyle/>
                    <a:p>
                      <a:r>
                        <a:rPr lang="en-US" dirty="0" smtClean="0"/>
                        <a:t>Centrality </a:t>
                      </a:r>
                      <a:r>
                        <a:rPr lang="en-US" baseline="0" dirty="0" smtClean="0"/>
                        <a:t>m</a:t>
                      </a:r>
                      <a:r>
                        <a:rPr lang="en-US" dirty="0" smtClean="0"/>
                        <a:t>easure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Graph algorithm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132</a:t>
                      </a:r>
                      <a:endParaRPr lang="en-US" dirty="0"/>
                    </a:p>
                  </a:txBody>
                  <a:tcPr anchor="ctr"/>
                </a:tc>
              </a:tr>
              <a:tr h="619971">
                <a:tc>
                  <a:txBody>
                    <a:bodyPr/>
                    <a:lstStyle/>
                    <a:p>
                      <a:r>
                        <a:rPr lang="en-US" dirty="0" smtClean="0"/>
                        <a:t>k-path</a:t>
                      </a:r>
                      <a:r>
                        <a:rPr lang="en-US" baseline="0" dirty="0" smtClean="0"/>
                        <a:t> connectivity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Graph algorithm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</a:tr>
              <a:tr h="619971">
                <a:tc>
                  <a:txBody>
                    <a:bodyPr/>
                    <a:lstStyle/>
                    <a:p>
                      <a:r>
                        <a:rPr lang="en-US" dirty="0" smtClean="0"/>
                        <a:t>k-means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Clustering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 anchor="ctr"/>
                </a:tc>
              </a:tr>
              <a:tr h="619971">
                <a:tc>
                  <a:txBody>
                    <a:bodyPr/>
                    <a:lstStyle/>
                    <a:p>
                      <a:r>
                        <a:rPr lang="en-US" dirty="0" smtClean="0"/>
                        <a:t>Sequence alignment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Smith</a:t>
                      </a:r>
                      <a:r>
                        <a:rPr lang="en-US" baseline="0" dirty="0" smtClean="0"/>
                        <a:t>-Waterman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Date Placeholder 6" descr="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01E38-C599-49ED-AFDE-38A00C56C7C3}" type="datetime1">
              <a:rPr lang="en-US" smtClean="0"/>
              <a:t>6/29/2012</a:t>
            </a:fld>
            <a:endParaRPr lang="en-US"/>
          </a:p>
        </p:txBody>
      </p:sp>
      <p:sp>
        <p:nvSpPr>
          <p:cNvPr id="8" name="Slide Number Placeholder 7" descr="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16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Implemented in Presto</a:t>
            </a:r>
            <a:endParaRPr lang="en-US" dirty="0"/>
          </a:p>
        </p:txBody>
      </p:sp>
      <p:graphicFrame>
        <p:nvGraphicFramePr>
          <p:cNvPr id="5" name="Table 4" descr="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455117"/>
              </p:ext>
            </p:extLst>
          </p:nvPr>
        </p:nvGraphicFramePr>
        <p:xfrm>
          <a:off x="838200" y="1676403"/>
          <a:ext cx="7275870" cy="4724396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607539"/>
                <a:gridCol w="2972031"/>
                <a:gridCol w="1696300"/>
              </a:tblGrid>
              <a:tr h="50228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Algorithm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Presto LOC</a:t>
                      </a:r>
                      <a:endParaRPr lang="en-US" dirty="0"/>
                    </a:p>
                  </a:txBody>
                  <a:tcPr anchor="ctr"/>
                </a:tc>
              </a:tr>
              <a:tr h="50228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PageRank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Eigenvector calculation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 anchor="ctr"/>
                </a:tc>
              </a:tr>
              <a:tr h="619971">
                <a:tc>
                  <a:txBody>
                    <a:bodyPr/>
                    <a:lstStyle/>
                    <a:p>
                      <a:r>
                        <a:rPr lang="en-US" dirty="0" smtClean="0"/>
                        <a:t>Triangle</a:t>
                      </a:r>
                      <a:r>
                        <a:rPr lang="en-US" baseline="0" dirty="0" smtClean="0"/>
                        <a:t> counting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Top-K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eigenvalues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121</a:t>
                      </a:r>
                      <a:endParaRPr lang="en-US" dirty="0"/>
                    </a:p>
                  </a:txBody>
                  <a:tcPr anchor="ctr"/>
                </a:tc>
              </a:tr>
              <a:tr h="619971">
                <a:tc>
                  <a:txBody>
                    <a:bodyPr/>
                    <a:lstStyle/>
                    <a:p>
                      <a:r>
                        <a:rPr lang="en-US" dirty="0" smtClean="0"/>
                        <a:t>Netflix recommendation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Matrix factorization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 anchor="ctr"/>
                </a:tc>
              </a:tr>
              <a:tr h="619971">
                <a:tc>
                  <a:txBody>
                    <a:bodyPr/>
                    <a:lstStyle/>
                    <a:p>
                      <a:r>
                        <a:rPr lang="en-US" dirty="0" smtClean="0"/>
                        <a:t>Centrality </a:t>
                      </a:r>
                      <a:r>
                        <a:rPr lang="en-US" baseline="0" dirty="0" smtClean="0"/>
                        <a:t>m</a:t>
                      </a:r>
                      <a:r>
                        <a:rPr lang="en-US" dirty="0" smtClean="0"/>
                        <a:t>easure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Graph algorithm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132</a:t>
                      </a:r>
                      <a:endParaRPr lang="en-US" dirty="0"/>
                    </a:p>
                  </a:txBody>
                  <a:tcPr anchor="ctr"/>
                </a:tc>
              </a:tr>
              <a:tr h="619971">
                <a:tc>
                  <a:txBody>
                    <a:bodyPr/>
                    <a:lstStyle/>
                    <a:p>
                      <a:r>
                        <a:rPr lang="en-US" dirty="0" smtClean="0"/>
                        <a:t>k-path</a:t>
                      </a:r>
                      <a:r>
                        <a:rPr lang="en-US" baseline="0" dirty="0" smtClean="0"/>
                        <a:t> connectivity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Graph algorithm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</a:tr>
              <a:tr h="619971">
                <a:tc>
                  <a:txBody>
                    <a:bodyPr/>
                    <a:lstStyle/>
                    <a:p>
                      <a:r>
                        <a:rPr lang="en-US" dirty="0" smtClean="0"/>
                        <a:t>k-means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Clustering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 anchor="ctr"/>
                </a:tc>
              </a:tr>
              <a:tr h="619971">
                <a:tc>
                  <a:txBody>
                    <a:bodyPr/>
                    <a:lstStyle/>
                    <a:p>
                      <a:r>
                        <a:rPr lang="en-US" dirty="0" smtClean="0"/>
                        <a:t>Sequence alignment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Smith</a:t>
                      </a:r>
                      <a:r>
                        <a:rPr lang="en-US" baseline="0" dirty="0" smtClean="0"/>
                        <a:t>-Waterman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 descr=" 6"/>
          <p:cNvSpPr txBox="1"/>
          <p:nvPr/>
        </p:nvSpPr>
        <p:spPr>
          <a:xfrm>
            <a:off x="0" y="3276600"/>
            <a:ext cx="91440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+mj-lt"/>
              </a:rPr>
              <a:t>Fewer than 140 lines of code</a:t>
            </a:r>
          </a:p>
        </p:txBody>
      </p:sp>
      <p:sp>
        <p:nvSpPr>
          <p:cNvPr id="7" name="Date Placeholder 6" descr="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01E38-C599-49ED-AFDE-38A00C56C7C3}" type="datetime1">
              <a:rPr lang="en-US" smtClean="0"/>
              <a:t>6/29/2012</a:t>
            </a:fld>
            <a:endParaRPr lang="en-US"/>
          </a:p>
        </p:txBody>
      </p:sp>
      <p:sp>
        <p:nvSpPr>
          <p:cNvPr id="8" name="Slide Number Placeholder 7" descr="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51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 descr="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2792050"/>
              </p:ext>
            </p:extLst>
          </p:nvPr>
        </p:nvGraphicFramePr>
        <p:xfrm>
          <a:off x="1447800" y="1927412"/>
          <a:ext cx="6096000" cy="396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latin typeface="+mj-lt"/>
              </a:rPr>
              <a:t>Presto is Fast !</a:t>
            </a:r>
            <a:endParaRPr lang="en-US" sz="3600" dirty="0">
              <a:latin typeface="+mj-lt"/>
            </a:endParaRPr>
          </a:p>
        </p:txBody>
      </p:sp>
      <p:sp>
        <p:nvSpPr>
          <p:cNvPr id="3" name="Text Placeholder 2" descr="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PageRank per-iteration execution time</a:t>
            </a:r>
          </a:p>
        </p:txBody>
      </p:sp>
      <p:sp>
        <p:nvSpPr>
          <p:cNvPr id="5" name="TextBox 4" descr=" 5"/>
          <p:cNvSpPr txBox="1"/>
          <p:nvPr/>
        </p:nvSpPr>
        <p:spPr>
          <a:xfrm>
            <a:off x="378373" y="5895470"/>
            <a:ext cx="8292662" cy="407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lvl="0" indent="-225425" algn="ctr">
              <a:lnSpc>
                <a:spcPct val="110000"/>
              </a:lnSpc>
              <a:spcBef>
                <a:spcPts val="1000"/>
              </a:spcBef>
              <a:buClr>
                <a:srgbClr val="000000"/>
              </a:buClr>
              <a:buSzPct val="100000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Data: 100M nodes, 1.2B edges.  Setup: 10G network. 12 cores, 96GB RAM. </a:t>
            </a:r>
          </a:p>
        </p:txBody>
      </p:sp>
      <p:sp>
        <p:nvSpPr>
          <p:cNvPr id="6" name="Date Placeholder 5" descr=" 6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93E8A9A-E90A-4F02-AF97-0FBE23226FEE}" type="datetime1">
              <a:rPr lang="en-US" smtClean="0"/>
              <a:t>6/29/2012</a:t>
            </a:fld>
            <a:endParaRPr lang="en-US"/>
          </a:p>
        </p:txBody>
      </p:sp>
      <p:sp>
        <p:nvSpPr>
          <p:cNvPr id="7" name="Slide Number Placeholder 6" descr="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7373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 descr="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0180458"/>
              </p:ext>
            </p:extLst>
          </p:nvPr>
        </p:nvGraphicFramePr>
        <p:xfrm>
          <a:off x="1447800" y="1927412"/>
          <a:ext cx="6096000" cy="396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latin typeface="+mj-lt"/>
              </a:rPr>
              <a:t>Presto is Fast !</a:t>
            </a:r>
            <a:endParaRPr lang="en-US" sz="3600" dirty="0">
              <a:latin typeface="+mj-lt"/>
            </a:endParaRPr>
          </a:p>
        </p:txBody>
      </p:sp>
      <p:sp>
        <p:nvSpPr>
          <p:cNvPr id="3" name="Text Placeholder 2" descr="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PageRank per-iteration execution time</a:t>
            </a:r>
          </a:p>
        </p:txBody>
      </p:sp>
      <p:sp>
        <p:nvSpPr>
          <p:cNvPr id="5" name="TextBox 4" descr=" 5"/>
          <p:cNvSpPr txBox="1"/>
          <p:nvPr/>
        </p:nvSpPr>
        <p:spPr>
          <a:xfrm>
            <a:off x="378373" y="5895470"/>
            <a:ext cx="8292662" cy="407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lvl="0" indent="-225425" algn="ctr">
              <a:lnSpc>
                <a:spcPct val="110000"/>
              </a:lnSpc>
              <a:spcBef>
                <a:spcPts val="1000"/>
              </a:spcBef>
              <a:buClr>
                <a:srgbClr val="000000"/>
              </a:buClr>
              <a:buSzPct val="100000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Data: 100M nodes, 1.2B edges.  Setup: 10G network. 12 cores, 96GB RAM. </a:t>
            </a:r>
          </a:p>
        </p:txBody>
      </p:sp>
      <p:sp>
        <p:nvSpPr>
          <p:cNvPr id="9" name="TextBox 8" descr=" 4"/>
          <p:cNvSpPr txBox="1"/>
          <p:nvPr/>
        </p:nvSpPr>
        <p:spPr>
          <a:xfrm>
            <a:off x="1" y="3514592"/>
            <a:ext cx="91440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More than </a:t>
            </a:r>
            <a:r>
              <a:rPr lang="en-US" sz="2400" dirty="0">
                <a:solidFill>
                  <a:srgbClr val="FF0000"/>
                </a:solidFill>
              </a:rPr>
              <a:t>20x</a:t>
            </a:r>
            <a:r>
              <a:rPr lang="en-US" sz="2400" dirty="0"/>
              <a:t> faster than </a:t>
            </a:r>
            <a:r>
              <a:rPr lang="en-US" sz="2400" dirty="0" err="1"/>
              <a:t>Hadoop</a:t>
            </a:r>
            <a:r>
              <a:rPr lang="en-US" sz="2400" dirty="0"/>
              <a:t> (w/ in-memory storage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6" name="Date Placeholder 5" descr=" 6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93E8A9A-E90A-4F02-AF97-0FBE23226FEE}" type="datetime1">
              <a:rPr lang="en-US" smtClean="0"/>
              <a:t>6/29/2012</a:t>
            </a:fld>
            <a:endParaRPr lang="en-US"/>
          </a:p>
        </p:txBody>
      </p:sp>
      <p:sp>
        <p:nvSpPr>
          <p:cNvPr id="7" name="Slide Number Placeholder 6" descr="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4059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management, caching of partitions</a:t>
            </a:r>
          </a:p>
          <a:p>
            <a:r>
              <a:rPr lang="en-US" dirty="0" smtClean="0"/>
              <a:t>Scheduling operations</a:t>
            </a:r>
          </a:p>
          <a:p>
            <a:r>
              <a:rPr lang="en-US" dirty="0" smtClean="0"/>
              <a:t>Storage driver interface to </a:t>
            </a:r>
            <a:r>
              <a:rPr lang="en-US" dirty="0" err="1" smtClean="0"/>
              <a:t>HBase</a:t>
            </a:r>
            <a:endParaRPr lang="en-US" dirty="0" smtClean="0"/>
          </a:p>
          <a:p>
            <a:r>
              <a:rPr lang="en-US" dirty="0" smtClean="0"/>
              <a:t>Fault tolerance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A513-B107-4099-B5B8-663FB1D7D9A1}" type="datetime1">
              <a:rPr lang="en-US" smtClean="0"/>
              <a:t>6/29/2012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2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Linear Algebra is a powerful abstraction</a:t>
            </a:r>
          </a:p>
          <a:p>
            <a:pPr marL="0" indent="0">
              <a:buNone/>
            </a:pPr>
            <a:r>
              <a:rPr lang="en-US" dirty="0" smtClean="0"/>
              <a:t>Easily express machine learning, graph algorithms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Challenges: Sparse matrices, Incremental data</a:t>
            </a:r>
          </a:p>
          <a:p>
            <a:pPr marL="0" indent="0">
              <a:buNone/>
            </a:pPr>
            <a:r>
              <a:rPr lang="en-US" dirty="0" smtClean="0"/>
              <a:t>Presto – prototype extends R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Open source version soon 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E192-2586-4116-86EC-17BED9518C55}" type="datetime1">
              <a:rPr lang="en-US" smtClean="0"/>
              <a:t>6/29/2012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1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Breadth-first Search </a:t>
            </a:r>
            <a:r>
              <a:rPr lang="en-US" dirty="0"/>
              <a:t>U</a:t>
            </a:r>
            <a:r>
              <a:rPr lang="en-US" dirty="0" smtClean="0"/>
              <a:t>sing Matrices</a:t>
            </a:r>
            <a:endParaRPr lang="en-US" dirty="0"/>
          </a:p>
        </p:txBody>
      </p:sp>
      <p:sp>
        <p:nvSpPr>
          <p:cNvPr id="7" name="Content Placeholder 2" descr=" 7"/>
          <p:cNvSpPr txBox="1">
            <a:spLocks/>
          </p:cNvSpPr>
          <p:nvPr/>
        </p:nvSpPr>
        <p:spPr>
          <a:xfrm>
            <a:off x="657360" y="5181600"/>
            <a:ext cx="4114800" cy="10149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200" dirty="0" smtClean="0">
                <a:latin typeface="Gill Sans MT" pitchFamily="34" charset="0"/>
                <a:ea typeface="Verdana" pitchFamily="34" charset="0"/>
                <a:cs typeface="Verdana" pitchFamily="34" charset="0"/>
              </a:rPr>
              <a:t>G </a:t>
            </a:r>
            <a:r>
              <a:rPr lang="en-US" sz="2200" dirty="0">
                <a:latin typeface="Gill Sans MT" pitchFamily="34" charset="0"/>
                <a:ea typeface="Verdana" pitchFamily="34" charset="0"/>
                <a:cs typeface="Verdana" pitchFamily="34" charset="0"/>
              </a:rPr>
              <a:t>= adjacency </a:t>
            </a:r>
            <a:r>
              <a:rPr lang="en-US" sz="2200" dirty="0" smtClean="0">
                <a:latin typeface="Gill Sans MT" pitchFamily="34" charset="0"/>
                <a:ea typeface="Verdana" pitchFamily="34" charset="0"/>
                <a:cs typeface="Verdana" pitchFamily="34" charset="0"/>
              </a:rPr>
              <a:t>matrix </a:t>
            </a:r>
          </a:p>
          <a:p>
            <a:pPr>
              <a:buNone/>
            </a:pPr>
            <a:r>
              <a:rPr lang="en-US" sz="2200" dirty="0" smtClean="0">
                <a:latin typeface="Gill Sans MT" pitchFamily="34" charset="0"/>
                <a:ea typeface="Verdana" pitchFamily="34" charset="0"/>
                <a:cs typeface="Verdana" pitchFamily="34" charset="0"/>
              </a:rPr>
              <a:t>X = </a:t>
            </a:r>
            <a:r>
              <a:rPr lang="en-US" sz="2200" dirty="0">
                <a:latin typeface="Gill Sans MT" pitchFamily="34" charset="0"/>
                <a:ea typeface="Verdana" pitchFamily="34" charset="0"/>
                <a:cs typeface="Verdana" pitchFamily="34" charset="0"/>
              </a:rPr>
              <a:t>BFS </a:t>
            </a:r>
            <a:r>
              <a:rPr lang="en-US" sz="2200" dirty="0" smtClean="0">
                <a:latin typeface="Gill Sans MT" pitchFamily="34" charset="0"/>
                <a:ea typeface="Verdana" pitchFamily="34" charset="0"/>
                <a:cs typeface="Verdana" pitchFamily="34" charset="0"/>
              </a:rPr>
              <a:t>vector</a:t>
            </a:r>
          </a:p>
        </p:txBody>
      </p:sp>
      <p:sp>
        <p:nvSpPr>
          <p:cNvPr id="9" name="Date Placeholder 8" descr="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1EE3-CAF1-4275-8A5F-70ECE4B330A6}" type="datetime1">
              <a:rPr lang="en-US" smtClean="0"/>
              <a:t>6/29/2012</a:t>
            </a:fld>
            <a:endParaRPr lang="en-US"/>
          </a:p>
        </p:txBody>
      </p:sp>
      <p:sp>
        <p:nvSpPr>
          <p:cNvPr id="10" name="Slide Number Placeholder 9" descr="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11" name="Table 10" descr="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752715"/>
              </p:ext>
            </p:extLst>
          </p:nvPr>
        </p:nvGraphicFramePr>
        <p:xfrm>
          <a:off x="809760" y="3119526"/>
          <a:ext cx="1600200" cy="18287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/>
                <a:gridCol w="266700"/>
                <a:gridCol w="266700"/>
                <a:gridCol w="266700"/>
                <a:gridCol w="266700"/>
                <a:gridCol w="266700"/>
              </a:tblGrid>
              <a:tr h="27896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B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E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996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0996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B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0996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0996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0996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E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 descr="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138977"/>
              </p:ext>
            </p:extLst>
          </p:nvPr>
        </p:nvGraphicFramePr>
        <p:xfrm>
          <a:off x="1114560" y="2738527"/>
          <a:ext cx="129540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"/>
                <a:gridCol w="259080"/>
                <a:gridCol w="259080"/>
                <a:gridCol w="259080"/>
                <a:gridCol w="25908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3" name="Group 12" descr=" 13"/>
          <p:cNvGrpSpPr/>
          <p:nvPr/>
        </p:nvGrpSpPr>
        <p:grpSpPr>
          <a:xfrm>
            <a:off x="1114560" y="1824126"/>
            <a:ext cx="1219200" cy="762000"/>
            <a:chOff x="1143000" y="1295400"/>
            <a:chExt cx="1219200" cy="762000"/>
          </a:xfrm>
        </p:grpSpPr>
        <p:sp>
          <p:nvSpPr>
            <p:cNvPr id="14" name="Oval 13"/>
            <p:cNvSpPr/>
            <p:nvPr/>
          </p:nvSpPr>
          <p:spPr>
            <a:xfrm>
              <a:off x="1143000" y="15240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Arrow Connector 14"/>
            <p:cNvCxnSpPr>
              <a:stCxn id="14" idx="6"/>
              <a:endCxn id="20" idx="2"/>
            </p:cNvCxnSpPr>
            <p:nvPr/>
          </p:nvCxnSpPr>
          <p:spPr>
            <a:xfrm flipV="1">
              <a:off x="1371600" y="1409700"/>
              <a:ext cx="228600" cy="2286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4" idx="6"/>
              <a:endCxn id="21" idx="2"/>
            </p:cNvCxnSpPr>
            <p:nvPr/>
          </p:nvCxnSpPr>
          <p:spPr>
            <a:xfrm>
              <a:off x="1371600" y="1638300"/>
              <a:ext cx="22860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21" idx="0"/>
              <a:endCxn id="20" idx="4"/>
            </p:cNvCxnSpPr>
            <p:nvPr/>
          </p:nvCxnSpPr>
          <p:spPr>
            <a:xfrm flipV="1">
              <a:off x="1714500" y="1524000"/>
              <a:ext cx="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20" idx="6"/>
              <a:endCxn id="22" idx="2"/>
            </p:cNvCxnSpPr>
            <p:nvPr/>
          </p:nvCxnSpPr>
          <p:spPr>
            <a:xfrm>
              <a:off x="1828800" y="1409700"/>
              <a:ext cx="3048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2" idx="4"/>
              <a:endCxn id="23" idx="0"/>
            </p:cNvCxnSpPr>
            <p:nvPr/>
          </p:nvCxnSpPr>
          <p:spPr>
            <a:xfrm>
              <a:off x="2247900" y="1524000"/>
              <a:ext cx="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1600200" y="12954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B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1600200" y="18288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133600" y="12954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2133600" y="18288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E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" name="TextBox 23" descr=" 24"/>
          <p:cNvSpPr txBox="1"/>
          <p:nvPr/>
        </p:nvSpPr>
        <p:spPr>
          <a:xfrm>
            <a:off x="733560" y="273852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5" name="TextBox 24" descr=" 25"/>
          <p:cNvSpPr txBox="1"/>
          <p:nvPr/>
        </p:nvSpPr>
        <p:spPr>
          <a:xfrm>
            <a:off x="2943360" y="4121793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6" name="Straight Arrow Connector 25" descr=" 26"/>
          <p:cNvCxnSpPr/>
          <p:nvPr/>
        </p:nvCxnSpPr>
        <p:spPr>
          <a:xfrm flipH="1">
            <a:off x="2486160" y="4338725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e 26" descr="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141263"/>
              </p:ext>
            </p:extLst>
          </p:nvPr>
        </p:nvGraphicFramePr>
        <p:xfrm>
          <a:off x="3276600" y="2765822"/>
          <a:ext cx="12954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"/>
                <a:gridCol w="259080"/>
                <a:gridCol w="259080"/>
                <a:gridCol w="259080"/>
                <a:gridCol w="25908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8" name="Group 27" descr=" 30"/>
          <p:cNvGrpSpPr/>
          <p:nvPr/>
        </p:nvGrpSpPr>
        <p:grpSpPr>
          <a:xfrm>
            <a:off x="3276600" y="1851422"/>
            <a:ext cx="1219200" cy="762000"/>
            <a:chOff x="1143000" y="1295400"/>
            <a:chExt cx="1219200" cy="762000"/>
          </a:xfrm>
        </p:grpSpPr>
        <p:sp>
          <p:nvSpPr>
            <p:cNvPr id="29" name="Oval 28"/>
            <p:cNvSpPr/>
            <p:nvPr/>
          </p:nvSpPr>
          <p:spPr>
            <a:xfrm>
              <a:off x="1143000" y="15240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Arrow Connector 29"/>
            <p:cNvCxnSpPr>
              <a:stCxn id="29" idx="6"/>
              <a:endCxn id="35" idx="2"/>
            </p:cNvCxnSpPr>
            <p:nvPr/>
          </p:nvCxnSpPr>
          <p:spPr>
            <a:xfrm flipV="1">
              <a:off x="1371600" y="1409700"/>
              <a:ext cx="228600" cy="2286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9" idx="6"/>
              <a:endCxn id="36" idx="2"/>
            </p:cNvCxnSpPr>
            <p:nvPr/>
          </p:nvCxnSpPr>
          <p:spPr>
            <a:xfrm>
              <a:off x="1371600" y="1638300"/>
              <a:ext cx="22860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36" idx="0"/>
              <a:endCxn id="35" idx="4"/>
            </p:cNvCxnSpPr>
            <p:nvPr/>
          </p:nvCxnSpPr>
          <p:spPr>
            <a:xfrm flipV="1">
              <a:off x="1714500" y="1524000"/>
              <a:ext cx="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35" idx="6"/>
              <a:endCxn id="37" idx="2"/>
            </p:cNvCxnSpPr>
            <p:nvPr/>
          </p:nvCxnSpPr>
          <p:spPr>
            <a:xfrm>
              <a:off x="1828800" y="1409700"/>
              <a:ext cx="3048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37" idx="4"/>
              <a:endCxn id="38" idx="0"/>
            </p:cNvCxnSpPr>
            <p:nvPr/>
          </p:nvCxnSpPr>
          <p:spPr>
            <a:xfrm>
              <a:off x="2247900" y="1524000"/>
              <a:ext cx="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1600200" y="1295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B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1600200" y="18288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2133600" y="12954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2133600" y="18288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E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TextBox 2" descr=" 3"/>
          <p:cNvSpPr txBox="1"/>
          <p:nvPr/>
        </p:nvSpPr>
        <p:spPr>
          <a:xfrm>
            <a:off x="3600450" y="5150091"/>
            <a:ext cx="31623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dirty="0">
                <a:solidFill>
                  <a:prstClr val="black"/>
                </a:solidFill>
                <a:latin typeface="Gill Sans MT" pitchFamily="34" charset="0"/>
                <a:ea typeface="Verdana" pitchFamily="34" charset="0"/>
                <a:cs typeface="Verdana" pitchFamily="34" charset="0"/>
              </a:rPr>
              <a:t>Simplified algorithm:  </a:t>
            </a:r>
          </a:p>
          <a:p>
            <a:pPr lvl="0"/>
            <a:r>
              <a:rPr lang="en-US" sz="2200" dirty="0">
                <a:solidFill>
                  <a:srgbClr val="C00000"/>
                </a:solidFill>
                <a:latin typeface="Gill Sans MT" pitchFamily="34" charset="0"/>
                <a:ea typeface="Verdana" pitchFamily="34" charset="0"/>
                <a:cs typeface="Verdana" pitchFamily="34" charset="0"/>
              </a:rPr>
              <a:t>repeat { </a:t>
            </a:r>
            <a:r>
              <a:rPr lang="en-US" sz="2200" dirty="0" smtClean="0">
                <a:solidFill>
                  <a:srgbClr val="C00000"/>
                </a:solidFill>
                <a:latin typeface="Gill Sans MT" pitchFamily="34" charset="0"/>
                <a:ea typeface="Verdana" pitchFamily="34" charset="0"/>
                <a:cs typeface="Verdana" pitchFamily="34" charset="0"/>
              </a:rPr>
              <a:t>X = G*X </a:t>
            </a:r>
            <a:r>
              <a:rPr lang="en-US" sz="2200" dirty="0">
                <a:solidFill>
                  <a:srgbClr val="C00000"/>
                </a:solidFill>
                <a:latin typeface="Gill Sans MT" pitchFamily="34" charset="0"/>
                <a:ea typeface="Verdana" pitchFamily="34" charset="0"/>
                <a:cs typeface="Verdana" pitchFamily="34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426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Breadth-first Search </a:t>
            </a:r>
            <a:r>
              <a:rPr lang="en-US" dirty="0"/>
              <a:t>U</a:t>
            </a:r>
            <a:r>
              <a:rPr lang="en-US" dirty="0" smtClean="0"/>
              <a:t>sing Matrices</a:t>
            </a:r>
            <a:endParaRPr lang="en-US" dirty="0"/>
          </a:p>
        </p:txBody>
      </p:sp>
      <p:sp>
        <p:nvSpPr>
          <p:cNvPr id="7" name="Content Placeholder 2" descr=" 7"/>
          <p:cNvSpPr txBox="1">
            <a:spLocks/>
          </p:cNvSpPr>
          <p:nvPr/>
        </p:nvSpPr>
        <p:spPr>
          <a:xfrm>
            <a:off x="657360" y="5181600"/>
            <a:ext cx="4114800" cy="10149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200" dirty="0" smtClean="0">
                <a:latin typeface="Gill Sans MT" pitchFamily="34" charset="0"/>
                <a:ea typeface="Verdana" pitchFamily="34" charset="0"/>
                <a:cs typeface="Verdana" pitchFamily="34" charset="0"/>
              </a:rPr>
              <a:t>G </a:t>
            </a:r>
            <a:r>
              <a:rPr lang="en-US" sz="2200" dirty="0">
                <a:latin typeface="Gill Sans MT" pitchFamily="34" charset="0"/>
                <a:ea typeface="Verdana" pitchFamily="34" charset="0"/>
                <a:cs typeface="Verdana" pitchFamily="34" charset="0"/>
              </a:rPr>
              <a:t>= adjacency </a:t>
            </a:r>
            <a:r>
              <a:rPr lang="en-US" sz="2200" dirty="0" smtClean="0">
                <a:latin typeface="Gill Sans MT" pitchFamily="34" charset="0"/>
                <a:ea typeface="Verdana" pitchFamily="34" charset="0"/>
                <a:cs typeface="Verdana" pitchFamily="34" charset="0"/>
              </a:rPr>
              <a:t>matrix </a:t>
            </a:r>
          </a:p>
          <a:p>
            <a:pPr>
              <a:buNone/>
            </a:pPr>
            <a:r>
              <a:rPr lang="en-US" sz="2200" dirty="0" smtClean="0">
                <a:latin typeface="Gill Sans MT" pitchFamily="34" charset="0"/>
                <a:ea typeface="Verdana" pitchFamily="34" charset="0"/>
                <a:cs typeface="Verdana" pitchFamily="34" charset="0"/>
              </a:rPr>
              <a:t>X = </a:t>
            </a:r>
            <a:r>
              <a:rPr lang="en-US" sz="2200" dirty="0">
                <a:latin typeface="Gill Sans MT" pitchFamily="34" charset="0"/>
                <a:ea typeface="Verdana" pitchFamily="34" charset="0"/>
                <a:cs typeface="Verdana" pitchFamily="34" charset="0"/>
              </a:rPr>
              <a:t>BFS </a:t>
            </a:r>
            <a:r>
              <a:rPr lang="en-US" sz="2200" dirty="0" smtClean="0">
                <a:latin typeface="Gill Sans MT" pitchFamily="34" charset="0"/>
                <a:ea typeface="Verdana" pitchFamily="34" charset="0"/>
                <a:cs typeface="Verdana" pitchFamily="34" charset="0"/>
              </a:rPr>
              <a:t>vector</a:t>
            </a:r>
          </a:p>
        </p:txBody>
      </p:sp>
      <p:sp>
        <p:nvSpPr>
          <p:cNvPr id="9" name="Date Placeholder 8" descr="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1EE3-CAF1-4275-8A5F-70ECE4B330A6}" type="datetime1">
              <a:rPr lang="en-US" smtClean="0"/>
              <a:t>6/29/2012</a:t>
            </a:fld>
            <a:endParaRPr lang="en-US"/>
          </a:p>
        </p:txBody>
      </p:sp>
      <p:sp>
        <p:nvSpPr>
          <p:cNvPr id="10" name="Slide Number Placeholder 9" descr="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11" name="Table 10" descr="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387541"/>
              </p:ext>
            </p:extLst>
          </p:nvPr>
        </p:nvGraphicFramePr>
        <p:xfrm>
          <a:off x="809760" y="3119526"/>
          <a:ext cx="1600200" cy="18287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/>
                <a:gridCol w="266700"/>
                <a:gridCol w="266700"/>
                <a:gridCol w="266700"/>
                <a:gridCol w="266700"/>
                <a:gridCol w="266700"/>
              </a:tblGrid>
              <a:tr h="27896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B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E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996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0996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B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0996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0996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0996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E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 descr="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745231"/>
              </p:ext>
            </p:extLst>
          </p:nvPr>
        </p:nvGraphicFramePr>
        <p:xfrm>
          <a:off x="1114560" y="2738527"/>
          <a:ext cx="129540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"/>
                <a:gridCol w="259080"/>
                <a:gridCol w="259080"/>
                <a:gridCol w="259080"/>
                <a:gridCol w="25908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3" name="Group 12" descr=" 13"/>
          <p:cNvGrpSpPr/>
          <p:nvPr/>
        </p:nvGrpSpPr>
        <p:grpSpPr>
          <a:xfrm>
            <a:off x="1114560" y="1824126"/>
            <a:ext cx="1219200" cy="762000"/>
            <a:chOff x="1143000" y="1295400"/>
            <a:chExt cx="1219200" cy="762000"/>
          </a:xfrm>
        </p:grpSpPr>
        <p:sp>
          <p:nvSpPr>
            <p:cNvPr id="14" name="Oval 13"/>
            <p:cNvSpPr/>
            <p:nvPr/>
          </p:nvSpPr>
          <p:spPr>
            <a:xfrm>
              <a:off x="1143000" y="15240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Arrow Connector 14"/>
            <p:cNvCxnSpPr>
              <a:stCxn id="14" idx="6"/>
              <a:endCxn id="20" idx="2"/>
            </p:cNvCxnSpPr>
            <p:nvPr/>
          </p:nvCxnSpPr>
          <p:spPr>
            <a:xfrm flipV="1">
              <a:off x="1371600" y="1409700"/>
              <a:ext cx="228600" cy="2286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4" idx="6"/>
              <a:endCxn id="21" idx="2"/>
            </p:cNvCxnSpPr>
            <p:nvPr/>
          </p:nvCxnSpPr>
          <p:spPr>
            <a:xfrm>
              <a:off x="1371600" y="1638300"/>
              <a:ext cx="22860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21" idx="0"/>
              <a:endCxn id="20" idx="4"/>
            </p:cNvCxnSpPr>
            <p:nvPr/>
          </p:nvCxnSpPr>
          <p:spPr>
            <a:xfrm flipV="1">
              <a:off x="1714500" y="1524000"/>
              <a:ext cx="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20" idx="6"/>
              <a:endCxn id="22" idx="2"/>
            </p:cNvCxnSpPr>
            <p:nvPr/>
          </p:nvCxnSpPr>
          <p:spPr>
            <a:xfrm>
              <a:off x="1828800" y="1409700"/>
              <a:ext cx="3048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2" idx="4"/>
              <a:endCxn id="23" idx="0"/>
            </p:cNvCxnSpPr>
            <p:nvPr/>
          </p:nvCxnSpPr>
          <p:spPr>
            <a:xfrm>
              <a:off x="2247900" y="1524000"/>
              <a:ext cx="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1600200" y="12954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B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1600200" y="18288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133600" y="12954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2133600" y="18288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E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" name="TextBox 23" descr=" 24"/>
          <p:cNvSpPr txBox="1"/>
          <p:nvPr/>
        </p:nvSpPr>
        <p:spPr>
          <a:xfrm>
            <a:off x="733560" y="273852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5" name="TextBox 24" descr=" 25"/>
          <p:cNvSpPr txBox="1"/>
          <p:nvPr/>
        </p:nvSpPr>
        <p:spPr>
          <a:xfrm>
            <a:off x="2943360" y="4121793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6" name="Straight Arrow Connector 25" descr=" 26"/>
          <p:cNvCxnSpPr/>
          <p:nvPr/>
        </p:nvCxnSpPr>
        <p:spPr>
          <a:xfrm flipH="1">
            <a:off x="2486160" y="4338725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e 26" descr="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276550"/>
              </p:ext>
            </p:extLst>
          </p:nvPr>
        </p:nvGraphicFramePr>
        <p:xfrm>
          <a:off x="3276600" y="2765822"/>
          <a:ext cx="12954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"/>
                <a:gridCol w="259080"/>
                <a:gridCol w="259080"/>
                <a:gridCol w="259080"/>
                <a:gridCol w="25908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Table 38" descr="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01276"/>
              </p:ext>
            </p:extLst>
          </p:nvPr>
        </p:nvGraphicFramePr>
        <p:xfrm>
          <a:off x="4953000" y="2765822"/>
          <a:ext cx="12954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"/>
                <a:gridCol w="259080"/>
                <a:gridCol w="259080"/>
                <a:gridCol w="259080"/>
                <a:gridCol w="25908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8" name="Group 27" descr=" 30"/>
          <p:cNvGrpSpPr/>
          <p:nvPr/>
        </p:nvGrpSpPr>
        <p:grpSpPr>
          <a:xfrm>
            <a:off x="3276600" y="1851422"/>
            <a:ext cx="1219200" cy="762000"/>
            <a:chOff x="1143000" y="1295400"/>
            <a:chExt cx="1219200" cy="762000"/>
          </a:xfrm>
        </p:grpSpPr>
        <p:sp>
          <p:nvSpPr>
            <p:cNvPr id="29" name="Oval 28"/>
            <p:cNvSpPr/>
            <p:nvPr/>
          </p:nvSpPr>
          <p:spPr>
            <a:xfrm>
              <a:off x="1143000" y="15240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Arrow Connector 29"/>
            <p:cNvCxnSpPr>
              <a:stCxn id="29" idx="6"/>
              <a:endCxn id="35" idx="2"/>
            </p:cNvCxnSpPr>
            <p:nvPr/>
          </p:nvCxnSpPr>
          <p:spPr>
            <a:xfrm flipV="1">
              <a:off x="1371600" y="1409700"/>
              <a:ext cx="228600" cy="2286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9" idx="6"/>
              <a:endCxn id="36" idx="2"/>
            </p:cNvCxnSpPr>
            <p:nvPr/>
          </p:nvCxnSpPr>
          <p:spPr>
            <a:xfrm>
              <a:off x="1371600" y="1638300"/>
              <a:ext cx="22860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36" idx="0"/>
              <a:endCxn id="35" idx="4"/>
            </p:cNvCxnSpPr>
            <p:nvPr/>
          </p:nvCxnSpPr>
          <p:spPr>
            <a:xfrm flipV="1">
              <a:off x="1714500" y="1524000"/>
              <a:ext cx="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35" idx="6"/>
              <a:endCxn id="37" idx="2"/>
            </p:cNvCxnSpPr>
            <p:nvPr/>
          </p:nvCxnSpPr>
          <p:spPr>
            <a:xfrm>
              <a:off x="1828800" y="1409700"/>
              <a:ext cx="3048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37" idx="4"/>
              <a:endCxn id="38" idx="0"/>
            </p:cNvCxnSpPr>
            <p:nvPr/>
          </p:nvCxnSpPr>
          <p:spPr>
            <a:xfrm>
              <a:off x="2247900" y="1524000"/>
              <a:ext cx="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1600200" y="1295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B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1600200" y="18288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2133600" y="12954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2133600" y="18288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E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oup 39" descr=" 41"/>
          <p:cNvGrpSpPr/>
          <p:nvPr/>
        </p:nvGrpSpPr>
        <p:grpSpPr>
          <a:xfrm>
            <a:off x="4953000" y="1851422"/>
            <a:ext cx="1219200" cy="762000"/>
            <a:chOff x="1143000" y="1295400"/>
            <a:chExt cx="1219200" cy="762000"/>
          </a:xfrm>
        </p:grpSpPr>
        <p:sp>
          <p:nvSpPr>
            <p:cNvPr id="41" name="Oval 40"/>
            <p:cNvSpPr/>
            <p:nvPr/>
          </p:nvSpPr>
          <p:spPr>
            <a:xfrm>
              <a:off x="1143000" y="15240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Arrow Connector 41"/>
            <p:cNvCxnSpPr>
              <a:stCxn id="41" idx="6"/>
              <a:endCxn id="47" idx="2"/>
            </p:cNvCxnSpPr>
            <p:nvPr/>
          </p:nvCxnSpPr>
          <p:spPr>
            <a:xfrm flipV="1">
              <a:off x="1371600" y="1409700"/>
              <a:ext cx="228600" cy="2286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41" idx="6"/>
              <a:endCxn id="48" idx="2"/>
            </p:cNvCxnSpPr>
            <p:nvPr/>
          </p:nvCxnSpPr>
          <p:spPr>
            <a:xfrm>
              <a:off x="1371600" y="1638300"/>
              <a:ext cx="22860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48" idx="0"/>
              <a:endCxn id="47" idx="4"/>
            </p:cNvCxnSpPr>
            <p:nvPr/>
          </p:nvCxnSpPr>
          <p:spPr>
            <a:xfrm flipV="1">
              <a:off x="1714500" y="1524000"/>
              <a:ext cx="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47" idx="6"/>
              <a:endCxn id="49" idx="2"/>
            </p:cNvCxnSpPr>
            <p:nvPr/>
          </p:nvCxnSpPr>
          <p:spPr>
            <a:xfrm>
              <a:off x="1828800" y="1409700"/>
              <a:ext cx="3048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49" idx="4"/>
              <a:endCxn id="50" idx="0"/>
            </p:cNvCxnSpPr>
            <p:nvPr/>
          </p:nvCxnSpPr>
          <p:spPr>
            <a:xfrm>
              <a:off x="2247900" y="1524000"/>
              <a:ext cx="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1600200" y="1295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B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1600200" y="18288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2133600" y="1295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2133600" y="18288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E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TextBox 2" descr=" 3"/>
          <p:cNvSpPr txBox="1"/>
          <p:nvPr/>
        </p:nvSpPr>
        <p:spPr>
          <a:xfrm>
            <a:off x="3600450" y="5150091"/>
            <a:ext cx="31623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dirty="0">
                <a:solidFill>
                  <a:prstClr val="black"/>
                </a:solidFill>
                <a:latin typeface="Gill Sans MT" pitchFamily="34" charset="0"/>
                <a:ea typeface="Verdana" pitchFamily="34" charset="0"/>
                <a:cs typeface="Verdana" pitchFamily="34" charset="0"/>
              </a:rPr>
              <a:t>Simplified algorithm:  </a:t>
            </a:r>
          </a:p>
          <a:p>
            <a:pPr lvl="0"/>
            <a:r>
              <a:rPr lang="en-US" sz="2200" dirty="0">
                <a:solidFill>
                  <a:srgbClr val="C00000"/>
                </a:solidFill>
                <a:latin typeface="Gill Sans MT" pitchFamily="34" charset="0"/>
                <a:ea typeface="Verdana" pitchFamily="34" charset="0"/>
                <a:cs typeface="Verdana" pitchFamily="34" charset="0"/>
              </a:rPr>
              <a:t>repeat { </a:t>
            </a:r>
            <a:r>
              <a:rPr lang="en-US" sz="2200" dirty="0" smtClean="0">
                <a:solidFill>
                  <a:srgbClr val="C00000"/>
                </a:solidFill>
                <a:latin typeface="Gill Sans MT" pitchFamily="34" charset="0"/>
                <a:ea typeface="Verdana" pitchFamily="34" charset="0"/>
                <a:cs typeface="Verdana" pitchFamily="34" charset="0"/>
              </a:rPr>
              <a:t>X = G*X </a:t>
            </a:r>
            <a:r>
              <a:rPr lang="en-US" sz="2200" dirty="0">
                <a:solidFill>
                  <a:srgbClr val="C00000"/>
                </a:solidFill>
                <a:latin typeface="Gill Sans MT" pitchFamily="34" charset="0"/>
                <a:ea typeface="Verdana" pitchFamily="34" charset="0"/>
                <a:cs typeface="Verdana" pitchFamily="34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688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Breadth-first Search </a:t>
            </a:r>
            <a:r>
              <a:rPr lang="en-US" dirty="0"/>
              <a:t>U</a:t>
            </a:r>
            <a:r>
              <a:rPr lang="en-US" dirty="0" smtClean="0"/>
              <a:t>sing Matrices</a:t>
            </a:r>
            <a:endParaRPr lang="en-US" dirty="0"/>
          </a:p>
        </p:txBody>
      </p:sp>
      <p:sp>
        <p:nvSpPr>
          <p:cNvPr id="7" name="Content Placeholder 2" descr=" 7"/>
          <p:cNvSpPr txBox="1">
            <a:spLocks/>
          </p:cNvSpPr>
          <p:nvPr/>
        </p:nvSpPr>
        <p:spPr>
          <a:xfrm>
            <a:off x="657360" y="5181600"/>
            <a:ext cx="4114800" cy="10149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200" dirty="0" smtClean="0">
                <a:latin typeface="Gill Sans MT" pitchFamily="34" charset="0"/>
                <a:ea typeface="Verdana" pitchFamily="34" charset="0"/>
                <a:cs typeface="Verdana" pitchFamily="34" charset="0"/>
              </a:rPr>
              <a:t>G </a:t>
            </a:r>
            <a:r>
              <a:rPr lang="en-US" sz="2200" dirty="0">
                <a:latin typeface="Gill Sans MT" pitchFamily="34" charset="0"/>
                <a:ea typeface="Verdana" pitchFamily="34" charset="0"/>
                <a:cs typeface="Verdana" pitchFamily="34" charset="0"/>
              </a:rPr>
              <a:t>= adjacency </a:t>
            </a:r>
            <a:r>
              <a:rPr lang="en-US" sz="2200" dirty="0" smtClean="0">
                <a:latin typeface="Gill Sans MT" pitchFamily="34" charset="0"/>
                <a:ea typeface="Verdana" pitchFamily="34" charset="0"/>
                <a:cs typeface="Verdana" pitchFamily="34" charset="0"/>
              </a:rPr>
              <a:t>matrix </a:t>
            </a:r>
          </a:p>
          <a:p>
            <a:pPr>
              <a:buNone/>
            </a:pPr>
            <a:r>
              <a:rPr lang="en-US" sz="2200" dirty="0" smtClean="0">
                <a:latin typeface="Gill Sans MT" pitchFamily="34" charset="0"/>
                <a:ea typeface="Verdana" pitchFamily="34" charset="0"/>
                <a:cs typeface="Verdana" pitchFamily="34" charset="0"/>
              </a:rPr>
              <a:t>X = </a:t>
            </a:r>
            <a:r>
              <a:rPr lang="en-US" sz="2200" dirty="0">
                <a:latin typeface="Gill Sans MT" pitchFamily="34" charset="0"/>
                <a:ea typeface="Verdana" pitchFamily="34" charset="0"/>
                <a:cs typeface="Verdana" pitchFamily="34" charset="0"/>
              </a:rPr>
              <a:t>BFS </a:t>
            </a:r>
            <a:r>
              <a:rPr lang="en-US" sz="2200" dirty="0" smtClean="0">
                <a:latin typeface="Gill Sans MT" pitchFamily="34" charset="0"/>
                <a:ea typeface="Verdana" pitchFamily="34" charset="0"/>
                <a:cs typeface="Verdana" pitchFamily="34" charset="0"/>
              </a:rPr>
              <a:t>vector</a:t>
            </a:r>
          </a:p>
        </p:txBody>
      </p:sp>
      <p:sp>
        <p:nvSpPr>
          <p:cNvPr id="9" name="Date Placeholder 8" descr="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1EE3-CAF1-4275-8A5F-70ECE4B330A6}" type="datetime1">
              <a:rPr lang="en-US" smtClean="0"/>
              <a:t>6/29/2012</a:t>
            </a:fld>
            <a:endParaRPr lang="en-US"/>
          </a:p>
        </p:txBody>
      </p:sp>
      <p:sp>
        <p:nvSpPr>
          <p:cNvPr id="10" name="Slide Number Placeholder 9" descr="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11" name="Table 10" descr="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066902"/>
              </p:ext>
            </p:extLst>
          </p:nvPr>
        </p:nvGraphicFramePr>
        <p:xfrm>
          <a:off x="809760" y="3119526"/>
          <a:ext cx="1600200" cy="18287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/>
                <a:gridCol w="266700"/>
                <a:gridCol w="266700"/>
                <a:gridCol w="266700"/>
                <a:gridCol w="266700"/>
                <a:gridCol w="266700"/>
              </a:tblGrid>
              <a:tr h="27896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B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E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996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0996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B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0996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0996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0996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E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 descr="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174514"/>
              </p:ext>
            </p:extLst>
          </p:nvPr>
        </p:nvGraphicFramePr>
        <p:xfrm>
          <a:off x="1114560" y="2738527"/>
          <a:ext cx="129540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"/>
                <a:gridCol w="259080"/>
                <a:gridCol w="259080"/>
                <a:gridCol w="259080"/>
                <a:gridCol w="25908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3" name="Group 12" descr=" 13"/>
          <p:cNvGrpSpPr/>
          <p:nvPr/>
        </p:nvGrpSpPr>
        <p:grpSpPr>
          <a:xfrm>
            <a:off x="1114560" y="1824126"/>
            <a:ext cx="1219200" cy="762000"/>
            <a:chOff x="1143000" y="1295400"/>
            <a:chExt cx="1219200" cy="762000"/>
          </a:xfrm>
        </p:grpSpPr>
        <p:sp>
          <p:nvSpPr>
            <p:cNvPr id="14" name="Oval 13"/>
            <p:cNvSpPr/>
            <p:nvPr/>
          </p:nvSpPr>
          <p:spPr>
            <a:xfrm>
              <a:off x="1143000" y="15240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Arrow Connector 14"/>
            <p:cNvCxnSpPr>
              <a:stCxn id="14" idx="6"/>
              <a:endCxn id="20" idx="2"/>
            </p:cNvCxnSpPr>
            <p:nvPr/>
          </p:nvCxnSpPr>
          <p:spPr>
            <a:xfrm flipV="1">
              <a:off x="1371600" y="1409700"/>
              <a:ext cx="228600" cy="2286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4" idx="6"/>
              <a:endCxn id="21" idx="2"/>
            </p:cNvCxnSpPr>
            <p:nvPr/>
          </p:nvCxnSpPr>
          <p:spPr>
            <a:xfrm>
              <a:off x="1371600" y="1638300"/>
              <a:ext cx="22860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21" idx="0"/>
              <a:endCxn id="20" idx="4"/>
            </p:cNvCxnSpPr>
            <p:nvPr/>
          </p:nvCxnSpPr>
          <p:spPr>
            <a:xfrm flipV="1">
              <a:off x="1714500" y="1524000"/>
              <a:ext cx="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20" idx="6"/>
              <a:endCxn id="22" idx="2"/>
            </p:cNvCxnSpPr>
            <p:nvPr/>
          </p:nvCxnSpPr>
          <p:spPr>
            <a:xfrm>
              <a:off x="1828800" y="1409700"/>
              <a:ext cx="3048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2" idx="4"/>
              <a:endCxn id="23" idx="0"/>
            </p:cNvCxnSpPr>
            <p:nvPr/>
          </p:nvCxnSpPr>
          <p:spPr>
            <a:xfrm>
              <a:off x="2247900" y="1524000"/>
              <a:ext cx="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1600200" y="12954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B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1600200" y="18288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133600" y="12954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2133600" y="18288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E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" name="TextBox 23" descr=" 24"/>
          <p:cNvSpPr txBox="1"/>
          <p:nvPr/>
        </p:nvSpPr>
        <p:spPr>
          <a:xfrm>
            <a:off x="733560" y="273852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5" name="TextBox 24" descr=" 25"/>
          <p:cNvSpPr txBox="1"/>
          <p:nvPr/>
        </p:nvSpPr>
        <p:spPr>
          <a:xfrm>
            <a:off x="2943360" y="4121793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6" name="Straight Arrow Connector 25" descr=" 26"/>
          <p:cNvCxnSpPr/>
          <p:nvPr/>
        </p:nvCxnSpPr>
        <p:spPr>
          <a:xfrm flipH="1">
            <a:off x="2486160" y="4338725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e 26" descr="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884031"/>
              </p:ext>
            </p:extLst>
          </p:nvPr>
        </p:nvGraphicFramePr>
        <p:xfrm>
          <a:off x="3276600" y="2765822"/>
          <a:ext cx="12954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"/>
                <a:gridCol w="259080"/>
                <a:gridCol w="259080"/>
                <a:gridCol w="259080"/>
                <a:gridCol w="25908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Table 38" descr="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278139"/>
              </p:ext>
            </p:extLst>
          </p:nvPr>
        </p:nvGraphicFramePr>
        <p:xfrm>
          <a:off x="4953000" y="2765822"/>
          <a:ext cx="12954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"/>
                <a:gridCol w="259080"/>
                <a:gridCol w="259080"/>
                <a:gridCol w="259080"/>
                <a:gridCol w="25908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1" name="Table 50" descr="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570877"/>
              </p:ext>
            </p:extLst>
          </p:nvPr>
        </p:nvGraphicFramePr>
        <p:xfrm>
          <a:off x="6553200" y="2765822"/>
          <a:ext cx="12954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"/>
                <a:gridCol w="259080"/>
                <a:gridCol w="259080"/>
                <a:gridCol w="259080"/>
                <a:gridCol w="25908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8" name="Group 27" descr=" 30"/>
          <p:cNvGrpSpPr/>
          <p:nvPr/>
        </p:nvGrpSpPr>
        <p:grpSpPr>
          <a:xfrm>
            <a:off x="3276600" y="1851422"/>
            <a:ext cx="1219200" cy="762000"/>
            <a:chOff x="1143000" y="1295400"/>
            <a:chExt cx="1219200" cy="762000"/>
          </a:xfrm>
        </p:grpSpPr>
        <p:sp>
          <p:nvSpPr>
            <p:cNvPr id="29" name="Oval 28"/>
            <p:cNvSpPr/>
            <p:nvPr/>
          </p:nvSpPr>
          <p:spPr>
            <a:xfrm>
              <a:off x="1143000" y="15240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Arrow Connector 29"/>
            <p:cNvCxnSpPr>
              <a:stCxn id="29" idx="6"/>
              <a:endCxn id="35" idx="2"/>
            </p:cNvCxnSpPr>
            <p:nvPr/>
          </p:nvCxnSpPr>
          <p:spPr>
            <a:xfrm flipV="1">
              <a:off x="1371600" y="1409700"/>
              <a:ext cx="228600" cy="2286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9" idx="6"/>
              <a:endCxn id="36" idx="2"/>
            </p:cNvCxnSpPr>
            <p:nvPr/>
          </p:nvCxnSpPr>
          <p:spPr>
            <a:xfrm>
              <a:off x="1371600" y="1638300"/>
              <a:ext cx="22860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36" idx="0"/>
              <a:endCxn id="35" idx="4"/>
            </p:cNvCxnSpPr>
            <p:nvPr/>
          </p:nvCxnSpPr>
          <p:spPr>
            <a:xfrm flipV="1">
              <a:off x="1714500" y="1524000"/>
              <a:ext cx="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35" idx="6"/>
              <a:endCxn id="37" idx="2"/>
            </p:cNvCxnSpPr>
            <p:nvPr/>
          </p:nvCxnSpPr>
          <p:spPr>
            <a:xfrm>
              <a:off x="1828800" y="1409700"/>
              <a:ext cx="3048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37" idx="4"/>
              <a:endCxn id="38" idx="0"/>
            </p:cNvCxnSpPr>
            <p:nvPr/>
          </p:nvCxnSpPr>
          <p:spPr>
            <a:xfrm>
              <a:off x="2247900" y="1524000"/>
              <a:ext cx="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1600200" y="1295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B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1600200" y="18288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2133600" y="12954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2133600" y="18288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E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oup 39" descr=" 41"/>
          <p:cNvGrpSpPr/>
          <p:nvPr/>
        </p:nvGrpSpPr>
        <p:grpSpPr>
          <a:xfrm>
            <a:off x="4953000" y="1851422"/>
            <a:ext cx="1219200" cy="762000"/>
            <a:chOff x="1143000" y="1295400"/>
            <a:chExt cx="1219200" cy="762000"/>
          </a:xfrm>
        </p:grpSpPr>
        <p:sp>
          <p:nvSpPr>
            <p:cNvPr id="41" name="Oval 40"/>
            <p:cNvSpPr/>
            <p:nvPr/>
          </p:nvSpPr>
          <p:spPr>
            <a:xfrm>
              <a:off x="1143000" y="15240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Arrow Connector 41"/>
            <p:cNvCxnSpPr>
              <a:stCxn id="41" idx="6"/>
              <a:endCxn id="47" idx="2"/>
            </p:cNvCxnSpPr>
            <p:nvPr/>
          </p:nvCxnSpPr>
          <p:spPr>
            <a:xfrm flipV="1">
              <a:off x="1371600" y="1409700"/>
              <a:ext cx="228600" cy="2286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41" idx="6"/>
              <a:endCxn id="48" idx="2"/>
            </p:cNvCxnSpPr>
            <p:nvPr/>
          </p:nvCxnSpPr>
          <p:spPr>
            <a:xfrm>
              <a:off x="1371600" y="1638300"/>
              <a:ext cx="22860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48" idx="0"/>
              <a:endCxn id="47" idx="4"/>
            </p:cNvCxnSpPr>
            <p:nvPr/>
          </p:nvCxnSpPr>
          <p:spPr>
            <a:xfrm flipV="1">
              <a:off x="1714500" y="1524000"/>
              <a:ext cx="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47" idx="6"/>
              <a:endCxn id="49" idx="2"/>
            </p:cNvCxnSpPr>
            <p:nvPr/>
          </p:nvCxnSpPr>
          <p:spPr>
            <a:xfrm>
              <a:off x="1828800" y="1409700"/>
              <a:ext cx="3048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49" idx="4"/>
              <a:endCxn id="50" idx="0"/>
            </p:cNvCxnSpPr>
            <p:nvPr/>
          </p:nvCxnSpPr>
          <p:spPr>
            <a:xfrm>
              <a:off x="2247900" y="1524000"/>
              <a:ext cx="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1600200" y="1295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B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1600200" y="18288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2133600" y="1295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2133600" y="18288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E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2" name="Group 51" descr=" 52"/>
          <p:cNvGrpSpPr/>
          <p:nvPr/>
        </p:nvGrpSpPr>
        <p:grpSpPr>
          <a:xfrm>
            <a:off x="6553200" y="1851422"/>
            <a:ext cx="1219200" cy="762000"/>
            <a:chOff x="1143000" y="1295400"/>
            <a:chExt cx="1219200" cy="762000"/>
          </a:xfrm>
        </p:grpSpPr>
        <p:sp>
          <p:nvSpPr>
            <p:cNvPr id="53" name="Oval 52"/>
            <p:cNvSpPr/>
            <p:nvPr/>
          </p:nvSpPr>
          <p:spPr>
            <a:xfrm>
              <a:off x="1143000" y="15240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54" name="Straight Arrow Connector 53"/>
            <p:cNvCxnSpPr>
              <a:stCxn id="53" idx="6"/>
              <a:endCxn id="59" idx="2"/>
            </p:cNvCxnSpPr>
            <p:nvPr/>
          </p:nvCxnSpPr>
          <p:spPr>
            <a:xfrm flipV="1">
              <a:off x="1371600" y="1409700"/>
              <a:ext cx="228600" cy="2286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53" idx="6"/>
              <a:endCxn id="60" idx="2"/>
            </p:cNvCxnSpPr>
            <p:nvPr/>
          </p:nvCxnSpPr>
          <p:spPr>
            <a:xfrm>
              <a:off x="1371600" y="1638300"/>
              <a:ext cx="22860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60" idx="0"/>
              <a:endCxn id="59" idx="4"/>
            </p:cNvCxnSpPr>
            <p:nvPr/>
          </p:nvCxnSpPr>
          <p:spPr>
            <a:xfrm flipV="1">
              <a:off x="1714500" y="1524000"/>
              <a:ext cx="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59" idx="6"/>
              <a:endCxn id="61" idx="2"/>
            </p:cNvCxnSpPr>
            <p:nvPr/>
          </p:nvCxnSpPr>
          <p:spPr>
            <a:xfrm>
              <a:off x="1828800" y="1409700"/>
              <a:ext cx="3048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61" idx="4"/>
              <a:endCxn id="62" idx="0"/>
            </p:cNvCxnSpPr>
            <p:nvPr/>
          </p:nvCxnSpPr>
          <p:spPr>
            <a:xfrm>
              <a:off x="2247900" y="1524000"/>
              <a:ext cx="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1600200" y="1295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B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1600200" y="18288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2133600" y="1295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2133600" y="18288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E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TextBox 2" descr=" 3"/>
          <p:cNvSpPr txBox="1"/>
          <p:nvPr/>
        </p:nvSpPr>
        <p:spPr>
          <a:xfrm>
            <a:off x="3600450" y="5150091"/>
            <a:ext cx="31623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dirty="0">
                <a:solidFill>
                  <a:prstClr val="black"/>
                </a:solidFill>
                <a:latin typeface="Gill Sans MT" pitchFamily="34" charset="0"/>
                <a:ea typeface="Verdana" pitchFamily="34" charset="0"/>
                <a:cs typeface="Verdana" pitchFamily="34" charset="0"/>
              </a:rPr>
              <a:t>Simplified algorithm:  </a:t>
            </a:r>
          </a:p>
          <a:p>
            <a:pPr lvl="0"/>
            <a:r>
              <a:rPr lang="en-US" sz="2200" dirty="0">
                <a:solidFill>
                  <a:srgbClr val="C00000"/>
                </a:solidFill>
                <a:latin typeface="Gill Sans MT" pitchFamily="34" charset="0"/>
                <a:ea typeface="Verdana" pitchFamily="34" charset="0"/>
                <a:cs typeface="Verdana" pitchFamily="34" charset="0"/>
              </a:rPr>
              <a:t>repeat { </a:t>
            </a:r>
            <a:r>
              <a:rPr lang="en-US" sz="2200" dirty="0" smtClean="0">
                <a:solidFill>
                  <a:srgbClr val="C00000"/>
                </a:solidFill>
                <a:latin typeface="Gill Sans MT" pitchFamily="34" charset="0"/>
                <a:ea typeface="Verdana" pitchFamily="34" charset="0"/>
                <a:cs typeface="Verdana" pitchFamily="34" charset="0"/>
              </a:rPr>
              <a:t>X = G*X </a:t>
            </a:r>
            <a:r>
              <a:rPr lang="en-US" sz="2200" dirty="0">
                <a:solidFill>
                  <a:srgbClr val="C00000"/>
                </a:solidFill>
                <a:latin typeface="Gill Sans MT" pitchFamily="34" charset="0"/>
                <a:ea typeface="Verdana" pitchFamily="34" charset="0"/>
                <a:cs typeface="Verdana" pitchFamily="34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349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Breadth-first Search </a:t>
            </a:r>
            <a:r>
              <a:rPr lang="en-US" dirty="0"/>
              <a:t>U</a:t>
            </a:r>
            <a:r>
              <a:rPr lang="en-US" dirty="0" smtClean="0"/>
              <a:t>sing Matrices</a:t>
            </a:r>
            <a:endParaRPr lang="en-US" dirty="0"/>
          </a:p>
        </p:txBody>
      </p:sp>
      <p:sp>
        <p:nvSpPr>
          <p:cNvPr id="7" name="Content Placeholder 2" descr=" 7"/>
          <p:cNvSpPr txBox="1">
            <a:spLocks/>
          </p:cNvSpPr>
          <p:nvPr/>
        </p:nvSpPr>
        <p:spPr>
          <a:xfrm>
            <a:off x="657360" y="5181600"/>
            <a:ext cx="4114800" cy="10149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200" dirty="0" smtClean="0">
                <a:latin typeface="Gill Sans MT" pitchFamily="34" charset="0"/>
                <a:ea typeface="Verdana" pitchFamily="34" charset="0"/>
                <a:cs typeface="Verdana" pitchFamily="34" charset="0"/>
              </a:rPr>
              <a:t>G </a:t>
            </a:r>
            <a:r>
              <a:rPr lang="en-US" sz="2200" dirty="0">
                <a:latin typeface="Gill Sans MT" pitchFamily="34" charset="0"/>
                <a:ea typeface="Verdana" pitchFamily="34" charset="0"/>
                <a:cs typeface="Verdana" pitchFamily="34" charset="0"/>
              </a:rPr>
              <a:t>= adjacency </a:t>
            </a:r>
            <a:r>
              <a:rPr lang="en-US" sz="2200" dirty="0" smtClean="0">
                <a:latin typeface="Gill Sans MT" pitchFamily="34" charset="0"/>
                <a:ea typeface="Verdana" pitchFamily="34" charset="0"/>
                <a:cs typeface="Verdana" pitchFamily="34" charset="0"/>
              </a:rPr>
              <a:t>matrix </a:t>
            </a:r>
          </a:p>
          <a:p>
            <a:pPr>
              <a:buNone/>
            </a:pPr>
            <a:r>
              <a:rPr lang="en-US" sz="2200" dirty="0" smtClean="0">
                <a:latin typeface="Gill Sans MT" pitchFamily="34" charset="0"/>
                <a:ea typeface="Verdana" pitchFamily="34" charset="0"/>
                <a:cs typeface="Verdana" pitchFamily="34" charset="0"/>
              </a:rPr>
              <a:t>X = </a:t>
            </a:r>
            <a:r>
              <a:rPr lang="en-US" sz="2200" dirty="0">
                <a:latin typeface="Gill Sans MT" pitchFamily="34" charset="0"/>
                <a:ea typeface="Verdana" pitchFamily="34" charset="0"/>
                <a:cs typeface="Verdana" pitchFamily="34" charset="0"/>
              </a:rPr>
              <a:t>BFS </a:t>
            </a:r>
            <a:r>
              <a:rPr lang="en-US" sz="2200" dirty="0" smtClean="0">
                <a:latin typeface="Gill Sans MT" pitchFamily="34" charset="0"/>
                <a:ea typeface="Verdana" pitchFamily="34" charset="0"/>
                <a:cs typeface="Verdana" pitchFamily="34" charset="0"/>
              </a:rPr>
              <a:t>vector</a:t>
            </a:r>
          </a:p>
        </p:txBody>
      </p:sp>
      <p:sp>
        <p:nvSpPr>
          <p:cNvPr id="9" name="Date Placeholder 8" descr="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1EE3-CAF1-4275-8A5F-70ECE4B330A6}" type="datetime1">
              <a:rPr lang="en-US" smtClean="0"/>
              <a:t>6/29/2012</a:t>
            </a:fld>
            <a:endParaRPr lang="en-US"/>
          </a:p>
        </p:txBody>
      </p:sp>
      <p:sp>
        <p:nvSpPr>
          <p:cNvPr id="10" name="Slide Number Placeholder 9" descr="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23FE-55B4-40A8-B927-B1694BA2E640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11" name="Table 10" descr="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086088"/>
              </p:ext>
            </p:extLst>
          </p:nvPr>
        </p:nvGraphicFramePr>
        <p:xfrm>
          <a:off x="809760" y="3119526"/>
          <a:ext cx="1600200" cy="18287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/>
                <a:gridCol w="266700"/>
                <a:gridCol w="266700"/>
                <a:gridCol w="266700"/>
                <a:gridCol w="266700"/>
                <a:gridCol w="266700"/>
              </a:tblGrid>
              <a:tr h="27896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B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E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996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0996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B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0996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0996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0996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E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 descr="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308777"/>
              </p:ext>
            </p:extLst>
          </p:nvPr>
        </p:nvGraphicFramePr>
        <p:xfrm>
          <a:off x="1114560" y="2738527"/>
          <a:ext cx="129540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"/>
                <a:gridCol w="259080"/>
                <a:gridCol w="259080"/>
                <a:gridCol w="259080"/>
                <a:gridCol w="25908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3" name="Group 12" descr=" 13"/>
          <p:cNvGrpSpPr/>
          <p:nvPr/>
        </p:nvGrpSpPr>
        <p:grpSpPr>
          <a:xfrm>
            <a:off x="1114560" y="1824126"/>
            <a:ext cx="1219200" cy="762000"/>
            <a:chOff x="1143000" y="1295400"/>
            <a:chExt cx="1219200" cy="762000"/>
          </a:xfrm>
        </p:grpSpPr>
        <p:sp>
          <p:nvSpPr>
            <p:cNvPr id="14" name="Oval 13"/>
            <p:cNvSpPr/>
            <p:nvPr/>
          </p:nvSpPr>
          <p:spPr>
            <a:xfrm>
              <a:off x="1143000" y="1524000"/>
              <a:ext cx="228600" cy="228600"/>
            </a:xfrm>
            <a:prstGeom prst="ellipse">
              <a:avLst/>
            </a:prstGeom>
            <a:solidFill>
              <a:srgbClr val="FFC000">
                <a:alpha val="25000"/>
              </a:srgbClr>
            </a:solidFill>
            <a:ln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>
                      <a:alpha val="25000"/>
                    </a:schemeClr>
                  </a:solidFill>
                </a:rPr>
                <a:t>A</a:t>
              </a:r>
              <a:endParaRPr lang="en-US" sz="1600" dirty="0">
                <a:solidFill>
                  <a:schemeClr val="tx1">
                    <a:alpha val="25000"/>
                  </a:schemeClr>
                </a:solidFill>
              </a:endParaRPr>
            </a:p>
          </p:txBody>
        </p:sp>
        <p:cxnSp>
          <p:nvCxnSpPr>
            <p:cNvPr id="15" name="Straight Arrow Connector 14"/>
            <p:cNvCxnSpPr>
              <a:stCxn id="14" idx="6"/>
              <a:endCxn id="20" idx="2"/>
            </p:cNvCxnSpPr>
            <p:nvPr/>
          </p:nvCxnSpPr>
          <p:spPr>
            <a:xfrm flipV="1">
              <a:off x="1371600" y="1409700"/>
              <a:ext cx="228600" cy="228600"/>
            </a:xfrm>
            <a:prstGeom prst="straightConnector1">
              <a:avLst/>
            </a:prstGeom>
            <a:ln w="12700"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4" idx="6"/>
              <a:endCxn id="21" idx="2"/>
            </p:cNvCxnSpPr>
            <p:nvPr/>
          </p:nvCxnSpPr>
          <p:spPr>
            <a:xfrm>
              <a:off x="1371600" y="1638300"/>
              <a:ext cx="228600" cy="304800"/>
            </a:xfrm>
            <a:prstGeom prst="straightConnector1">
              <a:avLst/>
            </a:prstGeom>
            <a:ln w="12700"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21" idx="0"/>
              <a:endCxn id="20" idx="4"/>
            </p:cNvCxnSpPr>
            <p:nvPr/>
          </p:nvCxnSpPr>
          <p:spPr>
            <a:xfrm flipV="1">
              <a:off x="1714500" y="1524000"/>
              <a:ext cx="0" cy="304800"/>
            </a:xfrm>
            <a:prstGeom prst="straightConnector1">
              <a:avLst/>
            </a:prstGeom>
            <a:ln w="12700"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20" idx="6"/>
              <a:endCxn id="22" idx="2"/>
            </p:cNvCxnSpPr>
            <p:nvPr/>
          </p:nvCxnSpPr>
          <p:spPr>
            <a:xfrm>
              <a:off x="1828800" y="1409700"/>
              <a:ext cx="304800" cy="0"/>
            </a:xfrm>
            <a:prstGeom prst="straightConnector1">
              <a:avLst/>
            </a:prstGeom>
            <a:ln w="12700"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2" idx="4"/>
              <a:endCxn id="23" idx="0"/>
            </p:cNvCxnSpPr>
            <p:nvPr/>
          </p:nvCxnSpPr>
          <p:spPr>
            <a:xfrm>
              <a:off x="2247900" y="1524000"/>
              <a:ext cx="0" cy="304800"/>
            </a:xfrm>
            <a:prstGeom prst="straightConnector1">
              <a:avLst/>
            </a:prstGeom>
            <a:ln w="12700"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1600200" y="1295400"/>
              <a:ext cx="228600" cy="228600"/>
            </a:xfrm>
            <a:prstGeom prst="ellipse">
              <a:avLst/>
            </a:prstGeom>
            <a:noFill/>
            <a:ln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>
                      <a:alpha val="25000"/>
                    </a:schemeClr>
                  </a:solidFill>
                </a:rPr>
                <a:t>B</a:t>
              </a:r>
              <a:endParaRPr lang="en-US" sz="1600" dirty="0">
                <a:solidFill>
                  <a:schemeClr val="tx1">
                    <a:alpha val="25000"/>
                  </a:schemeClr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1600200" y="1828800"/>
              <a:ext cx="228600" cy="228600"/>
            </a:xfrm>
            <a:prstGeom prst="ellipse">
              <a:avLst/>
            </a:prstGeom>
            <a:noFill/>
            <a:ln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>
                      <a:alpha val="25000"/>
                    </a:schemeClr>
                  </a:solidFill>
                </a:rPr>
                <a:t>C</a:t>
              </a:r>
              <a:endParaRPr lang="en-US" sz="1600" dirty="0">
                <a:solidFill>
                  <a:schemeClr val="tx1">
                    <a:alpha val="25000"/>
                  </a:schemeClr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133600" y="1295400"/>
              <a:ext cx="228600" cy="228600"/>
            </a:xfrm>
            <a:prstGeom prst="ellipse">
              <a:avLst/>
            </a:prstGeom>
            <a:noFill/>
            <a:ln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>
                      <a:alpha val="25000"/>
                    </a:schemeClr>
                  </a:solidFill>
                </a:rPr>
                <a:t>D</a:t>
              </a:r>
              <a:endParaRPr lang="en-US" sz="1600" dirty="0">
                <a:solidFill>
                  <a:schemeClr val="tx1">
                    <a:alpha val="25000"/>
                  </a:schemeClr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2133600" y="1828800"/>
              <a:ext cx="228600" cy="228600"/>
            </a:xfrm>
            <a:prstGeom prst="ellipse">
              <a:avLst/>
            </a:prstGeom>
            <a:noFill/>
            <a:ln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>
                      <a:alpha val="25000"/>
                    </a:schemeClr>
                  </a:solidFill>
                </a:rPr>
                <a:t>E</a:t>
              </a:r>
              <a:endParaRPr lang="en-US" sz="1600" dirty="0">
                <a:solidFill>
                  <a:schemeClr val="tx1">
                    <a:alpha val="25000"/>
                  </a:schemeClr>
                </a:solidFill>
              </a:endParaRPr>
            </a:p>
          </p:txBody>
        </p:sp>
      </p:grpSp>
      <p:sp>
        <p:nvSpPr>
          <p:cNvPr id="24" name="TextBox 23" descr=" 24"/>
          <p:cNvSpPr txBox="1"/>
          <p:nvPr/>
        </p:nvSpPr>
        <p:spPr>
          <a:xfrm>
            <a:off x="733560" y="273852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alpha val="25000"/>
                  </a:schemeClr>
                </a:solidFill>
              </a:rPr>
              <a:t>X</a:t>
            </a:r>
            <a:endParaRPr lang="en-US" dirty="0">
              <a:solidFill>
                <a:schemeClr val="tx1">
                  <a:alpha val="25000"/>
                </a:schemeClr>
              </a:solidFill>
            </a:endParaRPr>
          </a:p>
        </p:txBody>
      </p:sp>
      <p:sp>
        <p:nvSpPr>
          <p:cNvPr id="25" name="TextBox 24" descr=" 25"/>
          <p:cNvSpPr txBox="1"/>
          <p:nvPr/>
        </p:nvSpPr>
        <p:spPr>
          <a:xfrm>
            <a:off x="2943360" y="4121793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alpha val="25000"/>
                  </a:schemeClr>
                </a:solidFill>
              </a:rPr>
              <a:t>G</a:t>
            </a:r>
            <a:endParaRPr lang="en-US" sz="2000" dirty="0">
              <a:solidFill>
                <a:schemeClr val="tx1">
                  <a:alpha val="25000"/>
                </a:schemeClr>
              </a:solidFill>
            </a:endParaRPr>
          </a:p>
        </p:txBody>
      </p:sp>
      <p:cxnSp>
        <p:nvCxnSpPr>
          <p:cNvPr id="26" name="Straight Arrow Connector 25" descr=" 26"/>
          <p:cNvCxnSpPr/>
          <p:nvPr/>
        </p:nvCxnSpPr>
        <p:spPr>
          <a:xfrm flipH="1">
            <a:off x="2486160" y="4338725"/>
            <a:ext cx="457200" cy="0"/>
          </a:xfrm>
          <a:prstGeom prst="straightConnector1">
            <a:avLst/>
          </a:prstGeom>
          <a:ln w="28575" cap="flat" cmpd="sng" algn="ctr">
            <a:solidFill>
              <a:schemeClr val="tx1">
                <a:alpha val="2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e 26" descr="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364155"/>
              </p:ext>
            </p:extLst>
          </p:nvPr>
        </p:nvGraphicFramePr>
        <p:xfrm>
          <a:off x="3276600" y="2765822"/>
          <a:ext cx="12954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"/>
                <a:gridCol w="259080"/>
                <a:gridCol w="259080"/>
                <a:gridCol w="259080"/>
                <a:gridCol w="25908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Table 38" descr="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626619"/>
              </p:ext>
            </p:extLst>
          </p:nvPr>
        </p:nvGraphicFramePr>
        <p:xfrm>
          <a:off x="4953000" y="2765822"/>
          <a:ext cx="12954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"/>
                <a:gridCol w="259080"/>
                <a:gridCol w="259080"/>
                <a:gridCol w="259080"/>
                <a:gridCol w="25908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1" name="Table 50" descr="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643405"/>
              </p:ext>
            </p:extLst>
          </p:nvPr>
        </p:nvGraphicFramePr>
        <p:xfrm>
          <a:off x="6553200" y="2765822"/>
          <a:ext cx="12954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"/>
                <a:gridCol w="259080"/>
                <a:gridCol w="259080"/>
                <a:gridCol w="259080"/>
                <a:gridCol w="25908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8" name="Group 27" descr=" 30"/>
          <p:cNvGrpSpPr/>
          <p:nvPr/>
        </p:nvGrpSpPr>
        <p:grpSpPr>
          <a:xfrm>
            <a:off x="3276600" y="1851422"/>
            <a:ext cx="1219200" cy="762000"/>
            <a:chOff x="1143000" y="1295400"/>
            <a:chExt cx="1219200" cy="762000"/>
          </a:xfrm>
        </p:grpSpPr>
        <p:sp>
          <p:nvSpPr>
            <p:cNvPr id="29" name="Oval 28"/>
            <p:cNvSpPr/>
            <p:nvPr/>
          </p:nvSpPr>
          <p:spPr>
            <a:xfrm>
              <a:off x="1143000" y="1524000"/>
              <a:ext cx="228600" cy="228600"/>
            </a:xfrm>
            <a:prstGeom prst="ellipse">
              <a:avLst/>
            </a:prstGeom>
            <a:solidFill>
              <a:srgbClr val="FFC000">
                <a:alpha val="25000"/>
              </a:srgbClr>
            </a:solidFill>
            <a:ln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>
                      <a:alpha val="25000"/>
                    </a:schemeClr>
                  </a:solidFill>
                </a:rPr>
                <a:t>A</a:t>
              </a:r>
              <a:endParaRPr lang="en-US" sz="1600" dirty="0">
                <a:solidFill>
                  <a:schemeClr val="tx1">
                    <a:alpha val="25000"/>
                  </a:schemeClr>
                </a:solidFill>
              </a:endParaRPr>
            </a:p>
          </p:txBody>
        </p:sp>
        <p:cxnSp>
          <p:nvCxnSpPr>
            <p:cNvPr id="30" name="Straight Arrow Connector 29"/>
            <p:cNvCxnSpPr>
              <a:stCxn id="29" idx="6"/>
              <a:endCxn id="35" idx="2"/>
            </p:cNvCxnSpPr>
            <p:nvPr/>
          </p:nvCxnSpPr>
          <p:spPr>
            <a:xfrm flipV="1">
              <a:off x="1371600" y="1409700"/>
              <a:ext cx="228600" cy="228600"/>
            </a:xfrm>
            <a:prstGeom prst="straightConnector1">
              <a:avLst/>
            </a:prstGeom>
            <a:ln w="12700"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9" idx="6"/>
              <a:endCxn id="36" idx="2"/>
            </p:cNvCxnSpPr>
            <p:nvPr/>
          </p:nvCxnSpPr>
          <p:spPr>
            <a:xfrm>
              <a:off x="1371600" y="1638300"/>
              <a:ext cx="228600" cy="304800"/>
            </a:xfrm>
            <a:prstGeom prst="straightConnector1">
              <a:avLst/>
            </a:prstGeom>
            <a:ln w="12700"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36" idx="0"/>
              <a:endCxn id="35" idx="4"/>
            </p:cNvCxnSpPr>
            <p:nvPr/>
          </p:nvCxnSpPr>
          <p:spPr>
            <a:xfrm flipV="1">
              <a:off x="1714500" y="1524000"/>
              <a:ext cx="0" cy="304800"/>
            </a:xfrm>
            <a:prstGeom prst="straightConnector1">
              <a:avLst/>
            </a:prstGeom>
            <a:ln w="12700"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35" idx="6"/>
              <a:endCxn id="37" idx="2"/>
            </p:cNvCxnSpPr>
            <p:nvPr/>
          </p:nvCxnSpPr>
          <p:spPr>
            <a:xfrm>
              <a:off x="1828800" y="1409700"/>
              <a:ext cx="304800" cy="0"/>
            </a:xfrm>
            <a:prstGeom prst="straightConnector1">
              <a:avLst/>
            </a:prstGeom>
            <a:ln w="12700"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37" idx="4"/>
              <a:endCxn id="38" idx="0"/>
            </p:cNvCxnSpPr>
            <p:nvPr/>
          </p:nvCxnSpPr>
          <p:spPr>
            <a:xfrm>
              <a:off x="2247900" y="1524000"/>
              <a:ext cx="0" cy="304800"/>
            </a:xfrm>
            <a:prstGeom prst="straightConnector1">
              <a:avLst/>
            </a:prstGeom>
            <a:ln w="12700"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1600200" y="1295400"/>
              <a:ext cx="228600" cy="228600"/>
            </a:xfrm>
            <a:prstGeom prst="ellipse">
              <a:avLst/>
            </a:prstGeom>
            <a:solidFill>
              <a:srgbClr val="FFC000">
                <a:alpha val="25000"/>
              </a:srgbClr>
            </a:solidFill>
            <a:ln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>
                      <a:alpha val="25000"/>
                    </a:schemeClr>
                  </a:solidFill>
                </a:rPr>
                <a:t>B</a:t>
              </a:r>
              <a:endParaRPr lang="en-US" sz="1600" dirty="0">
                <a:solidFill>
                  <a:schemeClr val="tx1">
                    <a:alpha val="25000"/>
                  </a:schemeClr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1600200" y="1828800"/>
              <a:ext cx="228600" cy="228600"/>
            </a:xfrm>
            <a:prstGeom prst="ellipse">
              <a:avLst/>
            </a:prstGeom>
            <a:solidFill>
              <a:srgbClr val="FFC000">
                <a:alpha val="25000"/>
              </a:srgbClr>
            </a:solidFill>
            <a:ln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>
                      <a:alpha val="25000"/>
                    </a:schemeClr>
                  </a:solidFill>
                </a:rPr>
                <a:t>C</a:t>
              </a:r>
              <a:endParaRPr lang="en-US" sz="1600" dirty="0">
                <a:solidFill>
                  <a:schemeClr val="tx1">
                    <a:alpha val="25000"/>
                  </a:schemeClr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2133600" y="1295400"/>
              <a:ext cx="228600" cy="228600"/>
            </a:xfrm>
            <a:prstGeom prst="ellipse">
              <a:avLst/>
            </a:prstGeom>
            <a:noFill/>
            <a:ln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>
                      <a:alpha val="25000"/>
                    </a:schemeClr>
                  </a:solidFill>
                </a:rPr>
                <a:t>D</a:t>
              </a:r>
              <a:endParaRPr lang="en-US" sz="1600" dirty="0">
                <a:solidFill>
                  <a:schemeClr val="tx1">
                    <a:alpha val="25000"/>
                  </a:schemeClr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2133600" y="1828800"/>
              <a:ext cx="228600" cy="228600"/>
            </a:xfrm>
            <a:prstGeom prst="ellipse">
              <a:avLst/>
            </a:prstGeom>
            <a:noFill/>
            <a:ln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>
                      <a:alpha val="25000"/>
                    </a:schemeClr>
                  </a:solidFill>
                </a:rPr>
                <a:t>E</a:t>
              </a:r>
              <a:endParaRPr lang="en-US" sz="1600" dirty="0">
                <a:solidFill>
                  <a:schemeClr val="tx1">
                    <a:alpha val="25000"/>
                  </a:schemeClr>
                </a:solidFill>
              </a:endParaRPr>
            </a:p>
          </p:txBody>
        </p:sp>
      </p:grpSp>
      <p:grpSp>
        <p:nvGrpSpPr>
          <p:cNvPr id="40" name="Group 39" descr=" 41"/>
          <p:cNvGrpSpPr/>
          <p:nvPr/>
        </p:nvGrpSpPr>
        <p:grpSpPr>
          <a:xfrm>
            <a:off x="4953000" y="1851422"/>
            <a:ext cx="1219200" cy="762000"/>
            <a:chOff x="1143000" y="1295400"/>
            <a:chExt cx="1219200" cy="762000"/>
          </a:xfrm>
        </p:grpSpPr>
        <p:sp>
          <p:nvSpPr>
            <p:cNvPr id="41" name="Oval 40"/>
            <p:cNvSpPr/>
            <p:nvPr/>
          </p:nvSpPr>
          <p:spPr>
            <a:xfrm>
              <a:off x="1143000" y="1524000"/>
              <a:ext cx="228600" cy="228600"/>
            </a:xfrm>
            <a:prstGeom prst="ellipse">
              <a:avLst/>
            </a:prstGeom>
            <a:solidFill>
              <a:srgbClr val="FFC000">
                <a:alpha val="25000"/>
              </a:srgbClr>
            </a:solidFill>
            <a:ln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>
                      <a:alpha val="25000"/>
                    </a:schemeClr>
                  </a:solidFill>
                </a:rPr>
                <a:t>A</a:t>
              </a:r>
              <a:endParaRPr lang="en-US" sz="1600" dirty="0">
                <a:solidFill>
                  <a:schemeClr val="tx1">
                    <a:alpha val="25000"/>
                  </a:schemeClr>
                </a:solidFill>
              </a:endParaRPr>
            </a:p>
          </p:txBody>
        </p:sp>
        <p:cxnSp>
          <p:nvCxnSpPr>
            <p:cNvPr id="42" name="Straight Arrow Connector 41"/>
            <p:cNvCxnSpPr>
              <a:stCxn id="41" idx="6"/>
              <a:endCxn id="47" idx="2"/>
            </p:cNvCxnSpPr>
            <p:nvPr/>
          </p:nvCxnSpPr>
          <p:spPr>
            <a:xfrm flipV="1">
              <a:off x="1371600" y="1409700"/>
              <a:ext cx="228600" cy="228600"/>
            </a:xfrm>
            <a:prstGeom prst="straightConnector1">
              <a:avLst/>
            </a:prstGeom>
            <a:ln w="12700"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41" idx="6"/>
              <a:endCxn id="48" idx="2"/>
            </p:cNvCxnSpPr>
            <p:nvPr/>
          </p:nvCxnSpPr>
          <p:spPr>
            <a:xfrm>
              <a:off x="1371600" y="1638300"/>
              <a:ext cx="228600" cy="304800"/>
            </a:xfrm>
            <a:prstGeom prst="straightConnector1">
              <a:avLst/>
            </a:prstGeom>
            <a:ln w="12700"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48" idx="0"/>
              <a:endCxn id="47" idx="4"/>
            </p:cNvCxnSpPr>
            <p:nvPr/>
          </p:nvCxnSpPr>
          <p:spPr>
            <a:xfrm flipV="1">
              <a:off x="1714500" y="1524000"/>
              <a:ext cx="0" cy="304800"/>
            </a:xfrm>
            <a:prstGeom prst="straightConnector1">
              <a:avLst/>
            </a:prstGeom>
            <a:ln w="12700"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47" idx="6"/>
              <a:endCxn id="49" idx="2"/>
            </p:cNvCxnSpPr>
            <p:nvPr/>
          </p:nvCxnSpPr>
          <p:spPr>
            <a:xfrm>
              <a:off x="1828800" y="1409700"/>
              <a:ext cx="304800" cy="0"/>
            </a:xfrm>
            <a:prstGeom prst="straightConnector1">
              <a:avLst/>
            </a:prstGeom>
            <a:ln w="12700"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49" idx="4"/>
              <a:endCxn id="50" idx="0"/>
            </p:cNvCxnSpPr>
            <p:nvPr/>
          </p:nvCxnSpPr>
          <p:spPr>
            <a:xfrm>
              <a:off x="2247900" y="1524000"/>
              <a:ext cx="0" cy="304800"/>
            </a:xfrm>
            <a:prstGeom prst="straightConnector1">
              <a:avLst/>
            </a:prstGeom>
            <a:ln w="12700"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1600200" y="1295400"/>
              <a:ext cx="228600" cy="228600"/>
            </a:xfrm>
            <a:prstGeom prst="ellipse">
              <a:avLst/>
            </a:prstGeom>
            <a:solidFill>
              <a:srgbClr val="FFC000">
                <a:alpha val="25000"/>
              </a:srgbClr>
            </a:solidFill>
            <a:ln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>
                      <a:alpha val="25000"/>
                    </a:schemeClr>
                  </a:solidFill>
                </a:rPr>
                <a:t>B</a:t>
              </a:r>
              <a:endParaRPr lang="en-US" sz="1600" dirty="0">
                <a:solidFill>
                  <a:schemeClr val="tx1">
                    <a:alpha val="25000"/>
                  </a:schemeClr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1600200" y="1828800"/>
              <a:ext cx="228600" cy="228600"/>
            </a:xfrm>
            <a:prstGeom prst="ellipse">
              <a:avLst/>
            </a:prstGeom>
            <a:solidFill>
              <a:srgbClr val="FFC000">
                <a:alpha val="25000"/>
              </a:srgbClr>
            </a:solidFill>
            <a:ln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>
                      <a:alpha val="25000"/>
                    </a:schemeClr>
                  </a:solidFill>
                </a:rPr>
                <a:t>C</a:t>
              </a:r>
              <a:endParaRPr lang="en-US" sz="1600" dirty="0">
                <a:solidFill>
                  <a:schemeClr val="tx1">
                    <a:alpha val="25000"/>
                  </a:schemeClr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2133600" y="1295400"/>
              <a:ext cx="228600" cy="228600"/>
            </a:xfrm>
            <a:prstGeom prst="ellipse">
              <a:avLst/>
            </a:prstGeom>
            <a:solidFill>
              <a:srgbClr val="FFC000">
                <a:alpha val="25000"/>
              </a:srgbClr>
            </a:solidFill>
            <a:ln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>
                      <a:alpha val="25000"/>
                    </a:schemeClr>
                  </a:solidFill>
                </a:rPr>
                <a:t>D</a:t>
              </a:r>
              <a:endParaRPr lang="en-US" sz="1600" dirty="0">
                <a:solidFill>
                  <a:schemeClr val="tx1">
                    <a:alpha val="25000"/>
                  </a:schemeClr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2133600" y="1828800"/>
              <a:ext cx="228600" cy="228600"/>
            </a:xfrm>
            <a:prstGeom prst="ellipse">
              <a:avLst/>
            </a:prstGeom>
            <a:noFill/>
            <a:ln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>
                      <a:alpha val="25000"/>
                    </a:schemeClr>
                  </a:solidFill>
                </a:rPr>
                <a:t>E</a:t>
              </a:r>
              <a:endParaRPr lang="en-US" sz="1600" dirty="0">
                <a:solidFill>
                  <a:schemeClr val="tx1">
                    <a:alpha val="25000"/>
                  </a:schemeClr>
                </a:solidFill>
              </a:endParaRPr>
            </a:p>
          </p:txBody>
        </p:sp>
      </p:grpSp>
      <p:grpSp>
        <p:nvGrpSpPr>
          <p:cNvPr id="52" name="Group 51" descr=" 52"/>
          <p:cNvGrpSpPr/>
          <p:nvPr/>
        </p:nvGrpSpPr>
        <p:grpSpPr>
          <a:xfrm>
            <a:off x="6553200" y="1851422"/>
            <a:ext cx="1219200" cy="762000"/>
            <a:chOff x="1143000" y="1295400"/>
            <a:chExt cx="1219200" cy="762000"/>
          </a:xfrm>
        </p:grpSpPr>
        <p:sp>
          <p:nvSpPr>
            <p:cNvPr id="53" name="Oval 52"/>
            <p:cNvSpPr/>
            <p:nvPr/>
          </p:nvSpPr>
          <p:spPr>
            <a:xfrm>
              <a:off x="1143000" y="1524000"/>
              <a:ext cx="228600" cy="228600"/>
            </a:xfrm>
            <a:prstGeom prst="ellipse">
              <a:avLst/>
            </a:prstGeom>
            <a:solidFill>
              <a:srgbClr val="FFC000">
                <a:alpha val="25000"/>
              </a:srgbClr>
            </a:solidFill>
            <a:ln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>
                      <a:alpha val="25000"/>
                    </a:schemeClr>
                  </a:solidFill>
                </a:rPr>
                <a:t>A</a:t>
              </a:r>
              <a:endParaRPr lang="en-US" sz="1600" dirty="0">
                <a:solidFill>
                  <a:schemeClr val="tx1">
                    <a:alpha val="25000"/>
                  </a:schemeClr>
                </a:solidFill>
              </a:endParaRPr>
            </a:p>
          </p:txBody>
        </p:sp>
        <p:cxnSp>
          <p:nvCxnSpPr>
            <p:cNvPr id="54" name="Straight Arrow Connector 53"/>
            <p:cNvCxnSpPr>
              <a:stCxn id="53" idx="6"/>
              <a:endCxn id="59" idx="2"/>
            </p:cNvCxnSpPr>
            <p:nvPr/>
          </p:nvCxnSpPr>
          <p:spPr>
            <a:xfrm flipV="1">
              <a:off x="1371600" y="1409700"/>
              <a:ext cx="228600" cy="228600"/>
            </a:xfrm>
            <a:prstGeom prst="straightConnector1">
              <a:avLst/>
            </a:prstGeom>
            <a:ln w="12700"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53" idx="6"/>
              <a:endCxn id="60" idx="2"/>
            </p:cNvCxnSpPr>
            <p:nvPr/>
          </p:nvCxnSpPr>
          <p:spPr>
            <a:xfrm>
              <a:off x="1371600" y="1638300"/>
              <a:ext cx="228600" cy="304800"/>
            </a:xfrm>
            <a:prstGeom prst="straightConnector1">
              <a:avLst/>
            </a:prstGeom>
            <a:ln w="12700"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60" idx="0"/>
              <a:endCxn id="59" idx="4"/>
            </p:cNvCxnSpPr>
            <p:nvPr/>
          </p:nvCxnSpPr>
          <p:spPr>
            <a:xfrm flipV="1">
              <a:off x="1714500" y="1524000"/>
              <a:ext cx="0" cy="304800"/>
            </a:xfrm>
            <a:prstGeom prst="straightConnector1">
              <a:avLst/>
            </a:prstGeom>
            <a:ln w="12700"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59" idx="6"/>
              <a:endCxn id="61" idx="2"/>
            </p:cNvCxnSpPr>
            <p:nvPr/>
          </p:nvCxnSpPr>
          <p:spPr>
            <a:xfrm>
              <a:off x="1828800" y="1409700"/>
              <a:ext cx="304800" cy="0"/>
            </a:xfrm>
            <a:prstGeom prst="straightConnector1">
              <a:avLst/>
            </a:prstGeom>
            <a:ln w="12700"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61" idx="4"/>
              <a:endCxn id="62" idx="0"/>
            </p:cNvCxnSpPr>
            <p:nvPr/>
          </p:nvCxnSpPr>
          <p:spPr>
            <a:xfrm>
              <a:off x="2247900" y="1524000"/>
              <a:ext cx="0" cy="304800"/>
            </a:xfrm>
            <a:prstGeom prst="straightConnector1">
              <a:avLst/>
            </a:prstGeom>
            <a:ln w="12700"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1600200" y="1295400"/>
              <a:ext cx="228600" cy="228600"/>
            </a:xfrm>
            <a:prstGeom prst="ellipse">
              <a:avLst/>
            </a:prstGeom>
            <a:solidFill>
              <a:srgbClr val="FFC000">
                <a:alpha val="25000"/>
              </a:srgbClr>
            </a:solidFill>
            <a:ln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>
                      <a:alpha val="25000"/>
                    </a:schemeClr>
                  </a:solidFill>
                </a:rPr>
                <a:t>B</a:t>
              </a:r>
              <a:endParaRPr lang="en-US" sz="1600" dirty="0">
                <a:solidFill>
                  <a:schemeClr val="tx1">
                    <a:alpha val="25000"/>
                  </a:schemeClr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1600200" y="1828800"/>
              <a:ext cx="228600" cy="228600"/>
            </a:xfrm>
            <a:prstGeom prst="ellipse">
              <a:avLst/>
            </a:prstGeom>
            <a:solidFill>
              <a:srgbClr val="FFC000">
                <a:alpha val="25000"/>
              </a:srgbClr>
            </a:solidFill>
            <a:ln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>
                      <a:alpha val="25000"/>
                    </a:schemeClr>
                  </a:solidFill>
                </a:rPr>
                <a:t>C</a:t>
              </a:r>
              <a:endParaRPr lang="en-US" sz="1600" dirty="0">
                <a:solidFill>
                  <a:schemeClr val="tx1">
                    <a:alpha val="25000"/>
                  </a:schemeClr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2133600" y="1295400"/>
              <a:ext cx="228600" cy="228600"/>
            </a:xfrm>
            <a:prstGeom prst="ellipse">
              <a:avLst/>
            </a:prstGeom>
            <a:solidFill>
              <a:srgbClr val="FFC000">
                <a:alpha val="25000"/>
              </a:srgbClr>
            </a:solidFill>
            <a:ln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>
                      <a:alpha val="25000"/>
                    </a:schemeClr>
                  </a:solidFill>
                </a:rPr>
                <a:t>D</a:t>
              </a:r>
              <a:endParaRPr lang="en-US" sz="1600" dirty="0">
                <a:solidFill>
                  <a:schemeClr val="tx1">
                    <a:alpha val="25000"/>
                  </a:schemeClr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2133600" y="1828800"/>
              <a:ext cx="228600" cy="228600"/>
            </a:xfrm>
            <a:prstGeom prst="ellipse">
              <a:avLst/>
            </a:prstGeom>
            <a:solidFill>
              <a:srgbClr val="FFC000">
                <a:alpha val="25000"/>
              </a:srgbClr>
            </a:solidFill>
            <a:ln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>
                      <a:alpha val="25000"/>
                    </a:schemeClr>
                  </a:solidFill>
                </a:rPr>
                <a:t>E</a:t>
              </a:r>
              <a:endParaRPr lang="en-US" sz="1600" dirty="0">
                <a:solidFill>
                  <a:schemeClr val="tx1">
                    <a:alpha val="25000"/>
                  </a:schemeClr>
                </a:solidFill>
              </a:endParaRPr>
            </a:p>
          </p:txBody>
        </p:sp>
      </p:grpSp>
      <p:sp>
        <p:nvSpPr>
          <p:cNvPr id="3" name="TextBox 2" descr=" 3"/>
          <p:cNvSpPr txBox="1"/>
          <p:nvPr/>
        </p:nvSpPr>
        <p:spPr>
          <a:xfrm>
            <a:off x="3600450" y="5150091"/>
            <a:ext cx="31623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dirty="0">
                <a:solidFill>
                  <a:prstClr val="black"/>
                </a:solidFill>
                <a:latin typeface="Gill Sans MT" pitchFamily="34" charset="0"/>
                <a:ea typeface="Verdana" pitchFamily="34" charset="0"/>
                <a:cs typeface="Verdana" pitchFamily="34" charset="0"/>
              </a:rPr>
              <a:t>Simplified algorithm:  </a:t>
            </a:r>
          </a:p>
          <a:p>
            <a:pPr lvl="0"/>
            <a:r>
              <a:rPr lang="en-US" sz="2200" dirty="0">
                <a:solidFill>
                  <a:srgbClr val="C00000"/>
                </a:solidFill>
                <a:latin typeface="Gill Sans MT" pitchFamily="34" charset="0"/>
                <a:ea typeface="Verdana" pitchFamily="34" charset="0"/>
                <a:cs typeface="Verdana" pitchFamily="34" charset="0"/>
              </a:rPr>
              <a:t>repeat { </a:t>
            </a:r>
            <a:r>
              <a:rPr lang="en-US" sz="2200" dirty="0" smtClean="0">
                <a:solidFill>
                  <a:srgbClr val="C00000"/>
                </a:solidFill>
                <a:latin typeface="Gill Sans MT" pitchFamily="34" charset="0"/>
                <a:ea typeface="Verdana" pitchFamily="34" charset="0"/>
                <a:cs typeface="Verdana" pitchFamily="34" charset="0"/>
              </a:rPr>
              <a:t>X = G*X </a:t>
            </a:r>
            <a:r>
              <a:rPr lang="en-US" sz="2200" dirty="0">
                <a:solidFill>
                  <a:srgbClr val="C00000"/>
                </a:solidFill>
                <a:latin typeface="Gill Sans MT" pitchFamily="34" charset="0"/>
                <a:ea typeface="Verdana" pitchFamily="34" charset="0"/>
                <a:cs typeface="Verdana" pitchFamily="34" charset="0"/>
              </a:rPr>
              <a:t>}</a:t>
            </a:r>
          </a:p>
          <a:p>
            <a:endParaRPr lang="en-US" dirty="0"/>
          </a:p>
        </p:txBody>
      </p:sp>
      <p:sp>
        <p:nvSpPr>
          <p:cNvPr id="63" name="Content Placeholder 5" descr=" 64"/>
          <p:cNvSpPr txBox="1">
            <a:spLocks/>
          </p:cNvSpPr>
          <p:nvPr/>
        </p:nvSpPr>
        <p:spPr>
          <a:xfrm>
            <a:off x="0" y="3094037"/>
            <a:ext cx="4724400" cy="15541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n-US" sz="3600" smtClean="0">
                <a:latin typeface="Gill Sans MT"/>
              </a:rPr>
              <a:t>Matrix operations</a:t>
            </a:r>
          </a:p>
          <a:p>
            <a:pPr marL="0" indent="0" algn="ctr">
              <a:buFont typeface="Arial" pitchFamily="34" charset="0"/>
              <a:buNone/>
            </a:pPr>
            <a:endParaRPr lang="en-US" sz="3600" dirty="0" smtClean="0"/>
          </a:p>
        </p:txBody>
      </p:sp>
      <p:sp>
        <p:nvSpPr>
          <p:cNvPr id="64" name="TextBox 63" descr=" 65"/>
          <p:cNvSpPr txBox="1"/>
          <p:nvPr/>
        </p:nvSpPr>
        <p:spPr>
          <a:xfrm>
            <a:off x="4648200" y="3078540"/>
            <a:ext cx="4495800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Easy </a:t>
            </a:r>
            <a:r>
              <a:rPr lang="en-US" sz="3200" dirty="0">
                <a:solidFill>
                  <a:srgbClr val="C00000"/>
                </a:solidFill>
              </a:rPr>
              <a:t>to express</a:t>
            </a:r>
          </a:p>
          <a:p>
            <a:pPr algn="ctr"/>
            <a:r>
              <a:rPr lang="en-US" sz="3200" dirty="0">
                <a:solidFill>
                  <a:srgbClr val="C00000"/>
                </a:solidFill>
              </a:rPr>
              <a:t>Efficient to </a:t>
            </a:r>
            <a:r>
              <a:rPr lang="en-US" sz="3200" dirty="0" smtClean="0">
                <a:solidFill>
                  <a:srgbClr val="C00000"/>
                </a:solidFill>
              </a:rPr>
              <a:t>implement</a:t>
            </a:r>
            <a:endParaRPr lang="en-US" sz="1100" dirty="0" smtClean="0"/>
          </a:p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33170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4284</TotalTime>
  <Words>2722</Words>
  <Application>Microsoft Office PowerPoint</Application>
  <PresentationFormat>On-screen Show (4:3)</PresentationFormat>
  <Paragraphs>1240</Paragraphs>
  <Slides>58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Using R for Iterative and Incremental Processing</vt:lpstr>
      <vt:lpstr>Big Data, Complex Algorithms</vt:lpstr>
      <vt:lpstr>Big Data, Complex Algorithms</vt:lpstr>
      <vt:lpstr>PageRank Using Matrices</vt:lpstr>
      <vt:lpstr>Breadth-first Search Using Matrices</vt:lpstr>
      <vt:lpstr>Breadth-first Search Using Matrices</vt:lpstr>
      <vt:lpstr>Breadth-first Search Using Matrices</vt:lpstr>
      <vt:lpstr>Breadth-first Search Using Matrices</vt:lpstr>
      <vt:lpstr>Breadth-first Search Using Matrices</vt:lpstr>
      <vt:lpstr>Linear Algebra on Existing Frameworks</vt:lpstr>
      <vt:lpstr>Linear Algebra on Existing Frameworks</vt:lpstr>
      <vt:lpstr>Linear Algebra on Existing Frameworks</vt:lpstr>
      <vt:lpstr>Challenge 1 – Sparse Matrices</vt:lpstr>
      <vt:lpstr>Challenge 1 – Sparse Matrices</vt:lpstr>
      <vt:lpstr>Challenge 1 – Sparse Matrices</vt:lpstr>
      <vt:lpstr>Challenge 1 – Sparse Matrices</vt:lpstr>
      <vt:lpstr>Challenge 1 – Sparse Matrices</vt:lpstr>
      <vt:lpstr>Challenge 1 – Sparse Matrices</vt:lpstr>
      <vt:lpstr>Challenge 2 – Incremental Updates</vt:lpstr>
      <vt:lpstr>Presto</vt:lpstr>
      <vt:lpstr>Outline</vt:lpstr>
      <vt:lpstr>Programming Model</vt:lpstr>
      <vt:lpstr>Programming Model</vt:lpstr>
      <vt:lpstr>Programming Model</vt:lpstr>
      <vt:lpstr>Programming Model</vt:lpstr>
      <vt:lpstr>Programming Model</vt:lpstr>
      <vt:lpstr>Programming Model</vt:lpstr>
      <vt:lpstr>PageRank Using Presto</vt:lpstr>
      <vt:lpstr>PageRank Using Presto</vt:lpstr>
      <vt:lpstr>PageRank Using Presto</vt:lpstr>
      <vt:lpstr>PageRank Using Presto</vt:lpstr>
      <vt:lpstr>PageRank Using Presto</vt:lpstr>
      <vt:lpstr>Incremental PageRank</vt:lpstr>
      <vt:lpstr>Incremental PageRank</vt:lpstr>
      <vt:lpstr>Incremental PageRank</vt:lpstr>
      <vt:lpstr>Outline</vt:lpstr>
      <vt:lpstr>Dynamic Partitioning of Matrices</vt:lpstr>
      <vt:lpstr>Dynamic Partitioning of Matrices</vt:lpstr>
      <vt:lpstr>Dynamic Partitioning of Matrices</vt:lpstr>
      <vt:lpstr>Dynamic Partitioning of Matrices</vt:lpstr>
      <vt:lpstr>Dynamic Partitioning of Matrices</vt:lpstr>
      <vt:lpstr>Dynamic Partitioning of Matrices</vt:lpstr>
      <vt:lpstr>Dynamic Partitioning of Matrices</vt:lpstr>
      <vt:lpstr>Dynamic Partitioning of Matrices</vt:lpstr>
      <vt:lpstr>Incremental Updates Using Consistent Snapshots</vt:lpstr>
      <vt:lpstr>Incremental Updates Using Consistent Snapshots</vt:lpstr>
      <vt:lpstr>Incremental Updates Using Consistent Snapshots</vt:lpstr>
      <vt:lpstr>Incremental Updates Using Consistent Snapshots</vt:lpstr>
      <vt:lpstr>Incremental Updates Using Consistent Snapshots</vt:lpstr>
      <vt:lpstr>Incremental Updates Using Consistent Snapshots</vt:lpstr>
      <vt:lpstr>Versioned Distributed Arrays</vt:lpstr>
      <vt:lpstr>Outline</vt:lpstr>
      <vt:lpstr>Applications Implemented in Presto</vt:lpstr>
      <vt:lpstr>Applications Implemented in Presto</vt:lpstr>
      <vt:lpstr>Presto is Fast !</vt:lpstr>
      <vt:lpstr>Presto is Fast !</vt:lpstr>
      <vt:lpstr>More in the Paper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R for Iterative and Incremental Processing</dc:title>
  <dc:creator>shivaram</dc:creator>
  <cp:lastModifiedBy>shivaram</cp:lastModifiedBy>
  <cp:revision>251</cp:revision>
  <dcterms:created xsi:type="dcterms:W3CDTF">2012-06-01T05:30:59Z</dcterms:created>
  <dcterms:modified xsi:type="dcterms:W3CDTF">2012-06-29T17:55:49Z</dcterms:modified>
</cp:coreProperties>
</file>